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849" r:id="rId2"/>
    <p:sldMasterId id="2147483876" r:id="rId3"/>
  </p:sldMasterIdLst>
  <p:notesMasterIdLst>
    <p:notesMasterId r:id="rId32"/>
  </p:notesMasterIdLst>
  <p:sldIdLst>
    <p:sldId id="1182" r:id="rId4"/>
    <p:sldId id="1181" r:id="rId5"/>
    <p:sldId id="15285" r:id="rId6"/>
    <p:sldId id="15288" r:id="rId7"/>
    <p:sldId id="15293" r:id="rId8"/>
    <p:sldId id="1129" r:id="rId9"/>
    <p:sldId id="257" r:id="rId10"/>
    <p:sldId id="1183" r:id="rId11"/>
    <p:sldId id="1184" r:id="rId12"/>
    <p:sldId id="1185" r:id="rId13"/>
    <p:sldId id="1186" r:id="rId14"/>
    <p:sldId id="15287" r:id="rId15"/>
    <p:sldId id="1130" r:id="rId16"/>
    <p:sldId id="1187" r:id="rId17"/>
    <p:sldId id="1188" r:id="rId18"/>
    <p:sldId id="15286" r:id="rId19"/>
    <p:sldId id="15290" r:id="rId20"/>
    <p:sldId id="15291" r:id="rId21"/>
    <p:sldId id="15289" r:id="rId22"/>
    <p:sldId id="1143" r:id="rId23"/>
    <p:sldId id="1189" r:id="rId24"/>
    <p:sldId id="1190" r:id="rId25"/>
    <p:sldId id="15294" r:id="rId26"/>
    <p:sldId id="4540" r:id="rId27"/>
    <p:sldId id="4543" r:id="rId28"/>
    <p:sldId id="4544" r:id="rId29"/>
    <p:sldId id="4556" r:id="rId30"/>
    <p:sldId id="4558" r:id="rId31"/>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41" userDrawn="1">
          <p15:clr>
            <a:srgbClr val="A4A3A4"/>
          </p15:clr>
        </p15:guide>
        <p15:guide id="2" pos="2880">
          <p15:clr>
            <a:srgbClr val="A4A3A4"/>
          </p15:clr>
        </p15:guide>
        <p15:guide id="3" orient="horz"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8787"/>
    <a:srgbClr val="CCC09E"/>
    <a:srgbClr val="F3EFE0"/>
    <a:srgbClr val="D6D6D6"/>
    <a:srgbClr val="E30613"/>
    <a:srgbClr val="111111"/>
    <a:srgbClr val="F6F6F6"/>
    <a:srgbClr val="FEB74B"/>
    <a:srgbClr val="F2F7FA"/>
    <a:srgbClr val="00453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00" autoAdjust="0"/>
    <p:restoredTop sz="96435"/>
  </p:normalViewPr>
  <p:slideViewPr>
    <p:cSldViewPr snapToObjects="1">
      <p:cViewPr varScale="1">
        <p:scale>
          <a:sx n="125" d="100"/>
          <a:sy n="125" d="100"/>
        </p:scale>
        <p:origin x="91" y="173"/>
      </p:cViewPr>
      <p:guideLst>
        <p:guide orient="horz" pos="441"/>
        <p:guide pos="2880"/>
        <p:guide orient="horz" pos="1620"/>
      </p:guideLst>
    </p:cSldViewPr>
  </p:slideViewPr>
  <p:notesTextViewPr>
    <p:cViewPr>
      <p:scale>
        <a:sx n="100" d="100"/>
        <a:sy n="100" d="100"/>
      </p:scale>
      <p:origin x="0" y="0"/>
    </p:cViewPr>
  </p:notesTextViewPr>
  <p:sorterViewPr>
    <p:cViewPr>
      <p:scale>
        <a:sx n="92" d="100"/>
        <a:sy n="9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3F1D11-0C21-7748-9423-5BA4F311B965}" type="datetimeFigureOut">
              <a:rPr lang="da-DK" smtClean="0"/>
              <a:t>25-10-2023</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2F1CDE-5D83-9F4B-8CB9-2EF3BC0A1883}" type="slidenum">
              <a:rPr lang="da-DK" smtClean="0"/>
              <a:t>‹nr.›</a:t>
            </a:fld>
            <a:endParaRPr lang="da-DK" dirty="0"/>
          </a:p>
        </p:txBody>
      </p:sp>
    </p:spTree>
    <p:extLst>
      <p:ext uri="{BB962C8B-B14F-4D97-AF65-F5344CB8AC3E}">
        <p14:creationId xmlns:p14="http://schemas.microsoft.com/office/powerpoint/2010/main" val="1200369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2F1CDE-5D83-9F4B-8CB9-2EF3BC0A1883}" type="slidenum">
              <a:rPr kumimoji="0" lang="da-DK" sz="1200" b="0" i="0" u="none" strike="noStrike" kern="1200" cap="none" spc="0" normalizeH="0" baseline="0" noProof="0" smtClean="0">
                <a:ln>
                  <a:noFill/>
                </a:ln>
                <a:solidFill>
                  <a:prstClr val="black"/>
                </a:solidFill>
                <a:effectLst/>
                <a:uLnTx/>
                <a:uFillTx/>
                <a:latin typeface="Neue Haas Grotesk Text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dirty="0">
              <a:ln>
                <a:noFill/>
              </a:ln>
              <a:solidFill>
                <a:prstClr val="black"/>
              </a:solidFill>
              <a:effectLst/>
              <a:uLnTx/>
              <a:uFillTx/>
              <a:latin typeface="Neue Haas Grotesk Text Pro" panose="020B0504020202020204" pitchFamily="34" charset="77"/>
              <a:ea typeface="+mn-ea"/>
              <a:cs typeface="+mn-cs"/>
            </a:endParaRPr>
          </a:p>
        </p:txBody>
      </p:sp>
    </p:spTree>
    <p:extLst>
      <p:ext uri="{BB962C8B-B14F-4D97-AF65-F5344CB8AC3E}">
        <p14:creationId xmlns:p14="http://schemas.microsoft.com/office/powerpoint/2010/main" val="3093182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2F1CDE-5D83-9F4B-8CB9-2EF3BC0A1883}"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900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2F1CDE-5D83-9F4B-8CB9-2EF3BC0A1883}"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4752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2F1CDE-5D83-9F4B-8CB9-2EF3BC0A1883}"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544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userDrawn="1"/>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0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userDrawn="1"/>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userDrawn="1">
          <p15:clr>
            <a:srgbClr val="FBAE40"/>
          </p15:clr>
        </p15:guide>
        <p15:guide id="2" orient="horz" pos="5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265385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rtrætter (4)">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41702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60758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rtrætter (6)">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69867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88923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69867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88923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169867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271940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271940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271940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488923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590996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590996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590996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0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a:lum bright="70000" contrast="-70000"/>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userDrawn="1"/>
        </p:nvPicPr>
        <p:blipFill rotWithShape="1">
          <a:blip r:embed="rId2"/>
          <a:srcRect l="8822" r="3939" b="5345"/>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9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userDrawn="1"/>
        </p:nvPicPr>
        <p:blipFill rotWithShape="1">
          <a:blip r:embed="rId2"/>
          <a:srcRect l="6864" r="1466" b="1287"/>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userDrawn="1"/>
        </p:nvPicPr>
        <p:blipFill>
          <a:blip r:embed="rId2"/>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0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userDrawn="1"/>
        </p:nvPicPr>
        <p:blipFill>
          <a:blip r:embed="rId2"/>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62068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a:lum bright="70000" contrast="-70000"/>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191001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851292"/>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1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userDrawn="1"/>
        </p:nvPicPr>
        <p:blipFill>
          <a:blip r:embed="rId3"/>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10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756259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10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4233742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10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10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9" name="Pladsholder til tekst 7">
            <a:extLst>
              <a:ext uri="{FF2B5EF4-FFF2-40B4-BE49-F238E27FC236}">
                <a16:creationId xmlns:a16="http://schemas.microsoft.com/office/drawing/2014/main" id="{2812230A-8416-6F63-0D6A-A672DE3A6C7B}"/>
              </a:ext>
            </a:extLst>
          </p:cNvPr>
          <p:cNvSpPr>
            <a:spLocks noGrp="1"/>
          </p:cNvSpPr>
          <p:nvPr>
            <p:ph type="body" sz="quarter" idx="18"/>
          </p:nvPr>
        </p:nvSpPr>
        <p:spPr>
          <a:xfrm>
            <a:off x="6512431" y="163564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
        <p:nvSpPr>
          <p:cNvPr id="13" name="Pladsholder til tekst 7">
            <a:extLst>
              <a:ext uri="{FF2B5EF4-FFF2-40B4-BE49-F238E27FC236}">
                <a16:creationId xmlns:a16="http://schemas.microsoft.com/office/drawing/2014/main" id="{8D0AA46E-356E-B065-2562-59E9BE8AFF07}"/>
              </a:ext>
            </a:extLst>
          </p:cNvPr>
          <p:cNvSpPr>
            <a:spLocks noGrp="1"/>
          </p:cNvSpPr>
          <p:nvPr>
            <p:ph type="body" sz="quarter" idx="19"/>
          </p:nvPr>
        </p:nvSpPr>
        <p:spPr>
          <a:xfrm>
            <a:off x="5154978" y="297589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
        <p:nvSpPr>
          <p:cNvPr id="14" name="Pladsholder til tekst 7">
            <a:extLst>
              <a:ext uri="{FF2B5EF4-FFF2-40B4-BE49-F238E27FC236}">
                <a16:creationId xmlns:a16="http://schemas.microsoft.com/office/drawing/2014/main" id="{DFAF8689-D3F3-14AB-A7A6-9A7F28D6CEDE}"/>
              </a:ext>
            </a:extLst>
          </p:cNvPr>
          <p:cNvSpPr>
            <a:spLocks noGrp="1"/>
          </p:cNvSpPr>
          <p:nvPr>
            <p:ph type="body" sz="quarter" idx="20"/>
          </p:nvPr>
        </p:nvSpPr>
        <p:spPr>
          <a:xfrm>
            <a:off x="6512431" y="297589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
        <p:nvSpPr>
          <p:cNvPr id="17" name="Pladsholder til tekst 7">
            <a:extLst>
              <a:ext uri="{FF2B5EF4-FFF2-40B4-BE49-F238E27FC236}">
                <a16:creationId xmlns:a16="http://schemas.microsoft.com/office/drawing/2014/main" id="{C60F3F8A-9CDD-0BE8-7F8E-2ED8BA8AE7F8}"/>
              </a:ext>
            </a:extLst>
          </p:cNvPr>
          <p:cNvSpPr>
            <a:spLocks noGrp="1"/>
          </p:cNvSpPr>
          <p:nvPr>
            <p:ph type="body" sz="quarter" idx="21"/>
          </p:nvPr>
        </p:nvSpPr>
        <p:spPr>
          <a:xfrm>
            <a:off x="5154977" y="163564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Tree>
    <p:extLst>
      <p:ext uri="{BB962C8B-B14F-4D97-AF65-F5344CB8AC3E}">
        <p14:creationId xmlns:p14="http://schemas.microsoft.com/office/powerpoint/2010/main" val="1101223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792088"/>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userDrawn="1"/>
        </p:nvPicPr>
        <p:blipFill>
          <a:blip r:embed="rId3"/>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9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37335"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1419225"/>
            <a:ext cx="4103688" cy="2736702"/>
          </a:xfrm>
        </p:spPr>
        <p:txBody>
          <a:bodyPr anchor="ctr"/>
          <a:lstStyle>
            <a:lvl1pPr marL="180000" indent="-180000">
              <a:spcBef>
                <a:spcPts val="1200"/>
              </a:spcBef>
              <a:spcAft>
                <a:spcPts val="0"/>
              </a:spcAft>
              <a:buFont typeface="+mj-lt"/>
              <a:buAutoNum type="arabicPeriod"/>
              <a:defRPr sz="12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820001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671639" cy="3168650"/>
          </a:xfrm>
        </p:spPr>
        <p:txBody>
          <a:bodyPr/>
          <a:lstStyle>
            <a:lvl1pPr marL="0" indent="0">
              <a:buNone/>
              <a:defRPr sz="11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896006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671639" cy="3168650"/>
          </a:xfrm>
        </p:spPr>
        <p:txBody>
          <a:bodyPr/>
          <a:lstStyle>
            <a:lvl1pPr marL="0" indent="0">
              <a:buNone/>
              <a:defRPr sz="11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679520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1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userDrawn="1"/>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198869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1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userDrawn="1"/>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2060059266"/>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8207227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1645809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00965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31202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31202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31202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20021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50258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50258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50258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Titel 1">
            <a:extLst>
              <a:ext uri="{FF2B5EF4-FFF2-40B4-BE49-F238E27FC236}">
                <a16:creationId xmlns:a16="http://schemas.microsoft.com/office/drawing/2014/main" id="{8102D4A4-A722-E685-821D-EF20513EAE12}"/>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1" name="Pladsholder til tekst 5">
            <a:extLst>
              <a:ext uri="{FF2B5EF4-FFF2-40B4-BE49-F238E27FC236}">
                <a16:creationId xmlns:a16="http://schemas.microsoft.com/office/drawing/2014/main" id="{85B26F96-0536-AA3C-FB51-BA4B01FD5896}"/>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2401748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ortrætter (4)">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BDF2322E-9FE2-226D-A96B-876A3594D02A}"/>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9" name="Pladsholder til tekst 5">
            <a:extLst>
              <a:ext uri="{FF2B5EF4-FFF2-40B4-BE49-F238E27FC236}">
                <a16:creationId xmlns:a16="http://schemas.microsoft.com/office/drawing/2014/main" id="{C80C5FD2-EE42-8681-250C-9483E2EA9366}"/>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20" name="Pladsholder til billede 5">
            <a:extLst>
              <a:ext uri="{FF2B5EF4-FFF2-40B4-BE49-F238E27FC236}">
                <a16:creationId xmlns:a16="http://schemas.microsoft.com/office/drawing/2014/main" id="{A94D4C54-C333-FCEF-D431-137BE2D79279}"/>
              </a:ext>
            </a:extLst>
          </p:cNvPr>
          <p:cNvSpPr>
            <a:spLocks noGrp="1" noChangeAspect="1"/>
          </p:cNvSpPr>
          <p:nvPr>
            <p:ph type="pic" sz="quarter" idx="10"/>
          </p:nvPr>
        </p:nvSpPr>
        <p:spPr>
          <a:xfrm>
            <a:off x="100965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1" name="Pladsholder til tekst 3">
            <a:extLst>
              <a:ext uri="{FF2B5EF4-FFF2-40B4-BE49-F238E27FC236}">
                <a16:creationId xmlns:a16="http://schemas.microsoft.com/office/drawing/2014/main" id="{04F7C3E8-350E-04FB-F135-10358467C4C4}"/>
              </a:ext>
            </a:extLst>
          </p:cNvPr>
          <p:cNvSpPr>
            <a:spLocks noGrp="1"/>
          </p:cNvSpPr>
          <p:nvPr>
            <p:ph type="body" sz="quarter" idx="15" hasCustomPrompt="1"/>
          </p:nvPr>
        </p:nvSpPr>
        <p:spPr>
          <a:xfrm>
            <a:off x="231202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22" name="Pladsholder til tekst 3">
            <a:extLst>
              <a:ext uri="{FF2B5EF4-FFF2-40B4-BE49-F238E27FC236}">
                <a16:creationId xmlns:a16="http://schemas.microsoft.com/office/drawing/2014/main" id="{517E967B-316D-202A-6E0F-6C28B6204EC0}"/>
              </a:ext>
            </a:extLst>
          </p:cNvPr>
          <p:cNvSpPr>
            <a:spLocks noGrp="1"/>
          </p:cNvSpPr>
          <p:nvPr>
            <p:ph type="body" sz="quarter" idx="19"/>
          </p:nvPr>
        </p:nvSpPr>
        <p:spPr>
          <a:xfrm>
            <a:off x="231202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tekst 3">
            <a:extLst>
              <a:ext uri="{FF2B5EF4-FFF2-40B4-BE49-F238E27FC236}">
                <a16:creationId xmlns:a16="http://schemas.microsoft.com/office/drawing/2014/main" id="{F40DE611-68E4-F9D2-4776-0CA177B36AE4}"/>
              </a:ext>
            </a:extLst>
          </p:cNvPr>
          <p:cNvSpPr>
            <a:spLocks noGrp="1"/>
          </p:cNvSpPr>
          <p:nvPr>
            <p:ph type="body" sz="quarter" idx="20" hasCustomPrompt="1"/>
          </p:nvPr>
        </p:nvSpPr>
        <p:spPr>
          <a:xfrm>
            <a:off x="231202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24" name="Pladsholder til billede 5">
            <a:extLst>
              <a:ext uri="{FF2B5EF4-FFF2-40B4-BE49-F238E27FC236}">
                <a16:creationId xmlns:a16="http://schemas.microsoft.com/office/drawing/2014/main" id="{35EB4BB7-7554-4F09-C28D-75A33E81D17E}"/>
              </a:ext>
            </a:extLst>
          </p:cNvPr>
          <p:cNvSpPr>
            <a:spLocks noGrp="1" noChangeAspect="1"/>
          </p:cNvSpPr>
          <p:nvPr>
            <p:ph type="pic" sz="quarter" idx="21"/>
          </p:nvPr>
        </p:nvSpPr>
        <p:spPr>
          <a:xfrm>
            <a:off x="420021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5" name="Pladsholder til tekst 3">
            <a:extLst>
              <a:ext uri="{FF2B5EF4-FFF2-40B4-BE49-F238E27FC236}">
                <a16:creationId xmlns:a16="http://schemas.microsoft.com/office/drawing/2014/main" id="{591786BA-ABD2-68D2-3A44-89A7FD3B4CBB}"/>
              </a:ext>
            </a:extLst>
          </p:cNvPr>
          <p:cNvSpPr>
            <a:spLocks noGrp="1"/>
          </p:cNvSpPr>
          <p:nvPr>
            <p:ph type="body" sz="quarter" idx="22" hasCustomPrompt="1"/>
          </p:nvPr>
        </p:nvSpPr>
        <p:spPr>
          <a:xfrm>
            <a:off x="550258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26" name="Pladsholder til tekst 3">
            <a:extLst>
              <a:ext uri="{FF2B5EF4-FFF2-40B4-BE49-F238E27FC236}">
                <a16:creationId xmlns:a16="http://schemas.microsoft.com/office/drawing/2014/main" id="{F747A01D-97F3-76B0-0737-09472456C92B}"/>
              </a:ext>
            </a:extLst>
          </p:cNvPr>
          <p:cNvSpPr>
            <a:spLocks noGrp="1"/>
          </p:cNvSpPr>
          <p:nvPr>
            <p:ph type="body" sz="quarter" idx="23"/>
          </p:nvPr>
        </p:nvSpPr>
        <p:spPr>
          <a:xfrm>
            <a:off x="550258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7" name="Pladsholder til tekst 3">
            <a:extLst>
              <a:ext uri="{FF2B5EF4-FFF2-40B4-BE49-F238E27FC236}">
                <a16:creationId xmlns:a16="http://schemas.microsoft.com/office/drawing/2014/main" id="{EA6542F3-5934-312E-D3D1-0ED02087C7CF}"/>
              </a:ext>
            </a:extLst>
          </p:cNvPr>
          <p:cNvSpPr>
            <a:spLocks noGrp="1"/>
          </p:cNvSpPr>
          <p:nvPr>
            <p:ph type="body" sz="quarter" idx="24" hasCustomPrompt="1"/>
          </p:nvPr>
        </p:nvSpPr>
        <p:spPr>
          <a:xfrm>
            <a:off x="550258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28" name="Pladsholder til billede 5">
            <a:extLst>
              <a:ext uri="{FF2B5EF4-FFF2-40B4-BE49-F238E27FC236}">
                <a16:creationId xmlns:a16="http://schemas.microsoft.com/office/drawing/2014/main" id="{B59FE46D-0F5F-6AE0-D1B5-C023F1F831C2}"/>
              </a:ext>
            </a:extLst>
          </p:cNvPr>
          <p:cNvSpPr>
            <a:spLocks noGrp="1" noChangeAspect="1"/>
          </p:cNvSpPr>
          <p:nvPr>
            <p:ph type="pic" sz="quarter" idx="25"/>
          </p:nvPr>
        </p:nvSpPr>
        <p:spPr>
          <a:xfrm>
            <a:off x="1009650" y="3257821"/>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9" name="Pladsholder til tekst 3">
            <a:extLst>
              <a:ext uri="{FF2B5EF4-FFF2-40B4-BE49-F238E27FC236}">
                <a16:creationId xmlns:a16="http://schemas.microsoft.com/office/drawing/2014/main" id="{08A4F3A0-3F2A-C3E1-7F36-AF557BE8294A}"/>
              </a:ext>
            </a:extLst>
          </p:cNvPr>
          <p:cNvSpPr>
            <a:spLocks noGrp="1"/>
          </p:cNvSpPr>
          <p:nvPr>
            <p:ph type="body" sz="quarter" idx="26" hasCustomPrompt="1"/>
          </p:nvPr>
        </p:nvSpPr>
        <p:spPr>
          <a:xfrm>
            <a:off x="2312023" y="3263923"/>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30" name="Pladsholder til tekst 3">
            <a:extLst>
              <a:ext uri="{FF2B5EF4-FFF2-40B4-BE49-F238E27FC236}">
                <a16:creationId xmlns:a16="http://schemas.microsoft.com/office/drawing/2014/main" id="{9BB2AD37-0A6E-4B0B-48AF-E4F97DB66192}"/>
              </a:ext>
            </a:extLst>
          </p:cNvPr>
          <p:cNvSpPr>
            <a:spLocks noGrp="1"/>
          </p:cNvSpPr>
          <p:nvPr>
            <p:ph type="body" sz="quarter" idx="27"/>
          </p:nvPr>
        </p:nvSpPr>
        <p:spPr>
          <a:xfrm>
            <a:off x="2312023" y="3611477"/>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1" name="Pladsholder til tekst 3">
            <a:extLst>
              <a:ext uri="{FF2B5EF4-FFF2-40B4-BE49-F238E27FC236}">
                <a16:creationId xmlns:a16="http://schemas.microsoft.com/office/drawing/2014/main" id="{175EE94A-A494-CC93-3DA8-3B1F7E53F623}"/>
              </a:ext>
            </a:extLst>
          </p:cNvPr>
          <p:cNvSpPr>
            <a:spLocks noGrp="1"/>
          </p:cNvSpPr>
          <p:nvPr>
            <p:ph type="body" sz="quarter" idx="28" hasCustomPrompt="1"/>
          </p:nvPr>
        </p:nvSpPr>
        <p:spPr>
          <a:xfrm>
            <a:off x="2312023" y="341260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32" name="Pladsholder til billede 5">
            <a:extLst>
              <a:ext uri="{FF2B5EF4-FFF2-40B4-BE49-F238E27FC236}">
                <a16:creationId xmlns:a16="http://schemas.microsoft.com/office/drawing/2014/main" id="{70082A65-029C-3CBD-6012-BD4225766C97}"/>
              </a:ext>
            </a:extLst>
          </p:cNvPr>
          <p:cNvSpPr>
            <a:spLocks noGrp="1" noChangeAspect="1"/>
          </p:cNvSpPr>
          <p:nvPr>
            <p:ph type="pic" sz="quarter" idx="29"/>
          </p:nvPr>
        </p:nvSpPr>
        <p:spPr>
          <a:xfrm>
            <a:off x="4200210" y="3257821"/>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3" name="Pladsholder til tekst 3">
            <a:extLst>
              <a:ext uri="{FF2B5EF4-FFF2-40B4-BE49-F238E27FC236}">
                <a16:creationId xmlns:a16="http://schemas.microsoft.com/office/drawing/2014/main" id="{4D35FF32-C2F1-95D2-3CE2-FEBAD27303D8}"/>
              </a:ext>
            </a:extLst>
          </p:cNvPr>
          <p:cNvSpPr>
            <a:spLocks noGrp="1"/>
          </p:cNvSpPr>
          <p:nvPr>
            <p:ph type="body" sz="quarter" idx="30" hasCustomPrompt="1"/>
          </p:nvPr>
        </p:nvSpPr>
        <p:spPr>
          <a:xfrm>
            <a:off x="5502583" y="3263923"/>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34" name="Pladsholder til tekst 3">
            <a:extLst>
              <a:ext uri="{FF2B5EF4-FFF2-40B4-BE49-F238E27FC236}">
                <a16:creationId xmlns:a16="http://schemas.microsoft.com/office/drawing/2014/main" id="{70FD2264-3397-9D88-E3C2-B6F947BC8618}"/>
              </a:ext>
            </a:extLst>
          </p:cNvPr>
          <p:cNvSpPr>
            <a:spLocks noGrp="1"/>
          </p:cNvSpPr>
          <p:nvPr>
            <p:ph type="body" sz="quarter" idx="31"/>
          </p:nvPr>
        </p:nvSpPr>
        <p:spPr>
          <a:xfrm>
            <a:off x="5502583" y="3611477"/>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5" name="Pladsholder til tekst 3">
            <a:extLst>
              <a:ext uri="{FF2B5EF4-FFF2-40B4-BE49-F238E27FC236}">
                <a16:creationId xmlns:a16="http://schemas.microsoft.com/office/drawing/2014/main" id="{EDB9A021-B118-0213-E878-3A85F5FD4D3C}"/>
              </a:ext>
            </a:extLst>
          </p:cNvPr>
          <p:cNvSpPr>
            <a:spLocks noGrp="1"/>
          </p:cNvSpPr>
          <p:nvPr>
            <p:ph type="body" sz="quarter" idx="32" hasCustomPrompt="1"/>
          </p:nvPr>
        </p:nvSpPr>
        <p:spPr>
          <a:xfrm>
            <a:off x="5502583" y="341260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19678162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ortrætter (6 el. 9)">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484003" y="142885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1504728" y="143495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1504728" y="1782511"/>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1504728" y="158363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3281357" y="142885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4302082" y="143495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4302082" y="1782511"/>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4302082" y="158363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484003" y="2506613"/>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1504728" y="251271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1504728" y="2860270"/>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1504728" y="2661398"/>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3281357" y="2506613"/>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4302082" y="251271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4302082" y="2860270"/>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4302082" y="2661398"/>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484003" y="3578270"/>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1504728" y="358437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1504728" y="3931927"/>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1504728" y="373305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3281357" y="3578270"/>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4302082" y="358437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4302082" y="3931927"/>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4302082" y="373305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26" name="Titel 1">
            <a:extLst>
              <a:ext uri="{FF2B5EF4-FFF2-40B4-BE49-F238E27FC236}">
                <a16:creationId xmlns:a16="http://schemas.microsoft.com/office/drawing/2014/main" id="{5354E46A-4252-9BFC-BE9A-10E1E4D81696}"/>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27" name="Pladsholder til tekst 5">
            <a:extLst>
              <a:ext uri="{FF2B5EF4-FFF2-40B4-BE49-F238E27FC236}">
                <a16:creationId xmlns:a16="http://schemas.microsoft.com/office/drawing/2014/main" id="{1EEEA10E-A59B-6FE7-6108-B556F083760E}"/>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28" name="Pladsholder til billede 5">
            <a:extLst>
              <a:ext uri="{FF2B5EF4-FFF2-40B4-BE49-F238E27FC236}">
                <a16:creationId xmlns:a16="http://schemas.microsoft.com/office/drawing/2014/main" id="{4F334368-B4FB-366D-C197-0AFE0188E0C7}"/>
              </a:ext>
            </a:extLst>
          </p:cNvPr>
          <p:cNvSpPr>
            <a:spLocks noGrp="1" noChangeAspect="1"/>
          </p:cNvSpPr>
          <p:nvPr>
            <p:ph type="pic" sz="quarter" idx="41"/>
          </p:nvPr>
        </p:nvSpPr>
        <p:spPr>
          <a:xfrm>
            <a:off x="6026395" y="142885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9" name="Pladsholder til tekst 3">
            <a:extLst>
              <a:ext uri="{FF2B5EF4-FFF2-40B4-BE49-F238E27FC236}">
                <a16:creationId xmlns:a16="http://schemas.microsoft.com/office/drawing/2014/main" id="{2A89F82F-FD02-E57B-A2C2-183DF290799A}"/>
              </a:ext>
            </a:extLst>
          </p:cNvPr>
          <p:cNvSpPr>
            <a:spLocks noGrp="1"/>
          </p:cNvSpPr>
          <p:nvPr>
            <p:ph type="body" sz="quarter" idx="42" hasCustomPrompt="1"/>
          </p:nvPr>
        </p:nvSpPr>
        <p:spPr>
          <a:xfrm>
            <a:off x="7047120" y="143495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30" name="Pladsholder til tekst 3">
            <a:extLst>
              <a:ext uri="{FF2B5EF4-FFF2-40B4-BE49-F238E27FC236}">
                <a16:creationId xmlns:a16="http://schemas.microsoft.com/office/drawing/2014/main" id="{7A7673EC-7F6C-45C2-9BBB-955450D5C618}"/>
              </a:ext>
            </a:extLst>
          </p:cNvPr>
          <p:cNvSpPr>
            <a:spLocks noGrp="1"/>
          </p:cNvSpPr>
          <p:nvPr>
            <p:ph type="body" sz="quarter" idx="43"/>
          </p:nvPr>
        </p:nvSpPr>
        <p:spPr>
          <a:xfrm>
            <a:off x="7047120" y="1782511"/>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31" name="Pladsholder til tekst 3">
            <a:extLst>
              <a:ext uri="{FF2B5EF4-FFF2-40B4-BE49-F238E27FC236}">
                <a16:creationId xmlns:a16="http://schemas.microsoft.com/office/drawing/2014/main" id="{2A71BA22-2D8C-6DD3-B2ED-12B1D692E1DF}"/>
              </a:ext>
            </a:extLst>
          </p:cNvPr>
          <p:cNvSpPr>
            <a:spLocks noGrp="1"/>
          </p:cNvSpPr>
          <p:nvPr>
            <p:ph type="body" sz="quarter" idx="44" hasCustomPrompt="1"/>
          </p:nvPr>
        </p:nvSpPr>
        <p:spPr>
          <a:xfrm>
            <a:off x="7047120" y="158363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32" name="Pladsholder til billede 5">
            <a:extLst>
              <a:ext uri="{FF2B5EF4-FFF2-40B4-BE49-F238E27FC236}">
                <a16:creationId xmlns:a16="http://schemas.microsoft.com/office/drawing/2014/main" id="{63147FEA-D1DF-4D4B-33F3-6AF054BD5C7A}"/>
              </a:ext>
            </a:extLst>
          </p:cNvPr>
          <p:cNvSpPr>
            <a:spLocks noGrp="1" noChangeAspect="1"/>
          </p:cNvSpPr>
          <p:nvPr>
            <p:ph type="pic" sz="quarter" idx="45"/>
          </p:nvPr>
        </p:nvSpPr>
        <p:spPr>
          <a:xfrm>
            <a:off x="6026395" y="2506613"/>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33" name="Pladsholder til tekst 3">
            <a:extLst>
              <a:ext uri="{FF2B5EF4-FFF2-40B4-BE49-F238E27FC236}">
                <a16:creationId xmlns:a16="http://schemas.microsoft.com/office/drawing/2014/main" id="{C778F24C-14A2-EF02-D8D0-2C912180E537}"/>
              </a:ext>
            </a:extLst>
          </p:cNvPr>
          <p:cNvSpPr>
            <a:spLocks noGrp="1"/>
          </p:cNvSpPr>
          <p:nvPr>
            <p:ph type="body" sz="quarter" idx="46" hasCustomPrompt="1"/>
          </p:nvPr>
        </p:nvSpPr>
        <p:spPr>
          <a:xfrm>
            <a:off x="7047120" y="251271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34" name="Pladsholder til tekst 3">
            <a:extLst>
              <a:ext uri="{FF2B5EF4-FFF2-40B4-BE49-F238E27FC236}">
                <a16:creationId xmlns:a16="http://schemas.microsoft.com/office/drawing/2014/main" id="{F78C7943-8667-B79B-BB41-F963B5F39165}"/>
              </a:ext>
            </a:extLst>
          </p:cNvPr>
          <p:cNvSpPr>
            <a:spLocks noGrp="1"/>
          </p:cNvSpPr>
          <p:nvPr>
            <p:ph type="body" sz="quarter" idx="47"/>
          </p:nvPr>
        </p:nvSpPr>
        <p:spPr>
          <a:xfrm>
            <a:off x="7047120" y="2860270"/>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35" name="Pladsholder til tekst 3">
            <a:extLst>
              <a:ext uri="{FF2B5EF4-FFF2-40B4-BE49-F238E27FC236}">
                <a16:creationId xmlns:a16="http://schemas.microsoft.com/office/drawing/2014/main" id="{98D3940C-FDB8-B41E-1CB1-210990DB89AF}"/>
              </a:ext>
            </a:extLst>
          </p:cNvPr>
          <p:cNvSpPr>
            <a:spLocks noGrp="1"/>
          </p:cNvSpPr>
          <p:nvPr>
            <p:ph type="body" sz="quarter" idx="48" hasCustomPrompt="1"/>
          </p:nvPr>
        </p:nvSpPr>
        <p:spPr>
          <a:xfrm>
            <a:off x="7047120" y="2661398"/>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36" name="Pladsholder til billede 5">
            <a:extLst>
              <a:ext uri="{FF2B5EF4-FFF2-40B4-BE49-F238E27FC236}">
                <a16:creationId xmlns:a16="http://schemas.microsoft.com/office/drawing/2014/main" id="{C1F975EA-62DA-6ADC-A974-9DC1CCA65B03}"/>
              </a:ext>
            </a:extLst>
          </p:cNvPr>
          <p:cNvSpPr>
            <a:spLocks noGrp="1" noChangeAspect="1"/>
          </p:cNvSpPr>
          <p:nvPr>
            <p:ph type="pic" sz="quarter" idx="49"/>
          </p:nvPr>
        </p:nvSpPr>
        <p:spPr>
          <a:xfrm>
            <a:off x="6026395" y="3578270"/>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37" name="Pladsholder til tekst 3">
            <a:extLst>
              <a:ext uri="{FF2B5EF4-FFF2-40B4-BE49-F238E27FC236}">
                <a16:creationId xmlns:a16="http://schemas.microsoft.com/office/drawing/2014/main" id="{FC5763B6-541B-41E9-C28D-2CF0111C5D11}"/>
              </a:ext>
            </a:extLst>
          </p:cNvPr>
          <p:cNvSpPr>
            <a:spLocks noGrp="1"/>
          </p:cNvSpPr>
          <p:nvPr>
            <p:ph type="body" sz="quarter" idx="50" hasCustomPrompt="1"/>
          </p:nvPr>
        </p:nvSpPr>
        <p:spPr>
          <a:xfrm>
            <a:off x="7047120" y="358437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38" name="Pladsholder til tekst 3">
            <a:extLst>
              <a:ext uri="{FF2B5EF4-FFF2-40B4-BE49-F238E27FC236}">
                <a16:creationId xmlns:a16="http://schemas.microsoft.com/office/drawing/2014/main" id="{1A59A722-1EBD-8D21-498C-DDA42022CAE7}"/>
              </a:ext>
            </a:extLst>
          </p:cNvPr>
          <p:cNvSpPr>
            <a:spLocks noGrp="1"/>
          </p:cNvSpPr>
          <p:nvPr>
            <p:ph type="body" sz="quarter" idx="51"/>
          </p:nvPr>
        </p:nvSpPr>
        <p:spPr>
          <a:xfrm>
            <a:off x="7047120" y="3931927"/>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39" name="Pladsholder til tekst 3">
            <a:extLst>
              <a:ext uri="{FF2B5EF4-FFF2-40B4-BE49-F238E27FC236}">
                <a16:creationId xmlns:a16="http://schemas.microsoft.com/office/drawing/2014/main" id="{480696B4-4016-3B87-6CF1-A9852DE47102}"/>
              </a:ext>
            </a:extLst>
          </p:cNvPr>
          <p:cNvSpPr>
            <a:spLocks noGrp="1"/>
          </p:cNvSpPr>
          <p:nvPr>
            <p:ph type="body" sz="quarter" idx="52" hasCustomPrompt="1"/>
          </p:nvPr>
        </p:nvSpPr>
        <p:spPr>
          <a:xfrm>
            <a:off x="7047120" y="373305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437837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201522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519465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1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832976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userDrawn="1"/>
        </p:nvPicPr>
        <p:blipFill rotWithShape="1">
          <a:blip r:embed="rId2"/>
          <a:srcRect l="8822" r="3939" b="5345"/>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4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10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3044630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userDrawn="1"/>
        </p:nvPicPr>
        <p:blipFill rotWithShape="1">
          <a:blip r:embed="rId2"/>
          <a:srcRect l="6864" r="1466" b="1287"/>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4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10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828820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userDrawn="1"/>
        </p:nvPicPr>
        <p:blipFill>
          <a:blip r:embed="rId2"/>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4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10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3120549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1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userDrawn="1"/>
        </p:nvPicPr>
        <p:blipFill>
          <a:blip r:embed="rId2"/>
          <a:stretch>
            <a:fillRect/>
          </a:stretch>
        </p:blipFill>
        <p:spPr>
          <a:xfrm>
            <a:off x="755576" y="1332632"/>
            <a:ext cx="683537" cy="503659"/>
          </a:xfrm>
          <a:prstGeom prst="rect">
            <a:avLst/>
          </a:prstGeom>
        </p:spPr>
      </p:pic>
    </p:spTree>
    <p:extLst>
      <p:ext uri="{BB962C8B-B14F-4D97-AF65-F5344CB8AC3E}">
        <p14:creationId xmlns:p14="http://schemas.microsoft.com/office/powerpoint/2010/main" val="3382676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10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8081106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cSld name="KOMBIT Pause, Rød">
    <p:bg>
      <p:bgPr>
        <a:solidFill>
          <a:srgbClr val="C8102E"/>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691680" y="1167597"/>
            <a:ext cx="5472608" cy="2538282"/>
          </a:xfrm>
        </p:spPr>
        <p:txBody>
          <a:bodyPr anchor="ctr"/>
          <a:lstStyle>
            <a:lvl1pPr algn="l">
              <a:lnSpc>
                <a:spcPts val="3760"/>
              </a:lnSpc>
              <a:defRPr sz="3320" b="1" cap="all">
                <a:solidFill>
                  <a:schemeClr val="bg1"/>
                </a:solidFill>
              </a:defRPr>
            </a:lvl1pPr>
          </a:lstStyle>
          <a:p>
            <a:r>
              <a:rPr lang="da-DK"/>
              <a:t>Klik for at redigere i master</a:t>
            </a:r>
            <a:endParaRPr lang="da-DK" dirty="0"/>
          </a:p>
        </p:txBody>
      </p:sp>
      <p:sp>
        <p:nvSpPr>
          <p:cNvPr id="3" name="Pladsholder til tekst 2"/>
          <p:cNvSpPr>
            <a:spLocks noGrp="1"/>
          </p:cNvSpPr>
          <p:nvPr>
            <p:ph type="body" idx="1" hasCustomPrompt="1"/>
          </p:nvPr>
        </p:nvSpPr>
        <p:spPr>
          <a:xfrm>
            <a:off x="1691681" y="5042354"/>
            <a:ext cx="5400600" cy="337710"/>
          </a:xfrm>
        </p:spPr>
        <p:txBody>
          <a:bodyPr anchor="b"/>
          <a:lstStyle>
            <a:lvl1pPr marL="0" indent="0">
              <a:buNone/>
              <a:defRPr sz="1685" baseline="0">
                <a:solidFill>
                  <a:schemeClr val="bg1"/>
                </a:solidFill>
              </a:defRPr>
            </a:lvl1pPr>
            <a:lvl2pPr marL="382122" indent="0">
              <a:buNone/>
              <a:defRPr sz="1492">
                <a:solidFill>
                  <a:schemeClr val="tx1">
                    <a:tint val="75000"/>
                  </a:schemeClr>
                </a:solidFill>
              </a:defRPr>
            </a:lvl2pPr>
            <a:lvl3pPr marL="764244" indent="0">
              <a:buNone/>
              <a:defRPr sz="1347">
                <a:solidFill>
                  <a:schemeClr val="tx1">
                    <a:tint val="75000"/>
                  </a:schemeClr>
                </a:solidFill>
              </a:defRPr>
            </a:lvl3pPr>
            <a:lvl4pPr marL="1146367" indent="0">
              <a:buNone/>
              <a:defRPr sz="1155">
                <a:solidFill>
                  <a:schemeClr val="tx1">
                    <a:tint val="75000"/>
                  </a:schemeClr>
                </a:solidFill>
              </a:defRPr>
            </a:lvl4pPr>
            <a:lvl5pPr marL="1528489" indent="0">
              <a:buNone/>
              <a:defRPr sz="1155">
                <a:solidFill>
                  <a:schemeClr val="tx1">
                    <a:tint val="75000"/>
                  </a:schemeClr>
                </a:solidFill>
              </a:defRPr>
            </a:lvl5pPr>
            <a:lvl6pPr marL="1910612" indent="0">
              <a:buNone/>
              <a:defRPr sz="1155">
                <a:solidFill>
                  <a:schemeClr val="tx1">
                    <a:tint val="75000"/>
                  </a:schemeClr>
                </a:solidFill>
              </a:defRPr>
            </a:lvl6pPr>
            <a:lvl7pPr marL="2292734" indent="0">
              <a:buNone/>
              <a:defRPr sz="1155">
                <a:solidFill>
                  <a:schemeClr val="tx1">
                    <a:tint val="75000"/>
                  </a:schemeClr>
                </a:solidFill>
              </a:defRPr>
            </a:lvl7pPr>
            <a:lvl8pPr marL="2674855" indent="0">
              <a:buNone/>
              <a:defRPr sz="1155">
                <a:solidFill>
                  <a:schemeClr val="tx1">
                    <a:tint val="75000"/>
                  </a:schemeClr>
                </a:solidFill>
              </a:defRPr>
            </a:lvl8pPr>
            <a:lvl9pPr marL="3056978" indent="0">
              <a:buNone/>
              <a:defRPr sz="1155">
                <a:solidFill>
                  <a:schemeClr val="tx1">
                    <a:tint val="75000"/>
                  </a:schemeClr>
                </a:solidFill>
              </a:defRPr>
            </a:lvl9pPr>
          </a:lstStyle>
          <a:p>
            <a:pPr lvl="0"/>
            <a:r>
              <a:rPr lang="da-DK" dirty="0"/>
              <a:t>(Brødtekst benyttes ikke på dette dias)</a:t>
            </a:r>
          </a:p>
        </p:txBody>
      </p:sp>
      <p:sp>
        <p:nvSpPr>
          <p:cNvPr id="4" name="Pladsholder til dato 3"/>
          <p:cNvSpPr>
            <a:spLocks noGrp="1"/>
          </p:cNvSpPr>
          <p:nvPr>
            <p:ph type="dt" sz="half" idx="10"/>
          </p:nvPr>
        </p:nvSpPr>
        <p:spPr/>
        <p:txBody>
          <a:bodyPr/>
          <a:lstStyle>
            <a:lvl1pPr>
              <a:defRPr>
                <a:solidFill>
                  <a:schemeClr val="bg1"/>
                </a:solidFill>
              </a:defRPr>
            </a:lvl1pPr>
          </a:lstStyle>
          <a:p>
            <a:fld id="{F662A503-0A10-4000-A7DF-3E8CC5B06F48}" type="datetimeFigureOut">
              <a:rPr lang="da-DK" smtClean="0">
                <a:solidFill>
                  <a:prstClr val="white"/>
                </a:solidFill>
              </a:rPr>
              <a:pPr/>
              <a:t>25-10-2023</a:t>
            </a:fld>
            <a:endParaRPr lang="da-DK">
              <a:solidFill>
                <a:prstClr val="white"/>
              </a:solidFill>
            </a:endParaRPr>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da-DK">
              <a:solidFill>
                <a:prstClr val="white"/>
              </a:solidFill>
            </a:endParaRPr>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F3422BEA-4D31-4C39-B8C3-10D1386D54D5}" type="slidenum">
              <a:rPr lang="da-DK" smtClean="0">
                <a:solidFill>
                  <a:prstClr val="white"/>
                </a:solidFill>
              </a:rPr>
              <a:pPr/>
              <a:t>‹nr.›</a:t>
            </a:fld>
            <a:endParaRPr lang="da-DK">
              <a:solidFill>
                <a:prstClr val="white"/>
              </a:solidFill>
            </a:endParaRPr>
          </a:p>
        </p:txBody>
      </p:sp>
    </p:spTree>
    <p:extLst>
      <p:ext uri="{BB962C8B-B14F-4D97-AF65-F5344CB8AC3E}">
        <p14:creationId xmlns:p14="http://schemas.microsoft.com/office/powerpoint/2010/main" val="40962187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467545" y="432001"/>
            <a:ext cx="4571182" cy="631229"/>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pPr defTabSz="764244"/>
            <a:fld id="{1D4C8C93-2E68-4661-B185-308E85796B91}" type="datetimeFigureOut">
              <a:rPr lang="da-DK" smtClean="0">
                <a:solidFill>
                  <a:prstClr val="black"/>
                </a:solidFill>
              </a:rPr>
              <a:pPr defTabSz="764244"/>
              <a:t>25-10-2023</a:t>
            </a:fld>
            <a:endParaRPr lang="da-DK" dirty="0">
              <a:solidFill>
                <a:prstClr val="black"/>
              </a:solidFill>
            </a:endParaRPr>
          </a:p>
        </p:txBody>
      </p:sp>
      <p:sp>
        <p:nvSpPr>
          <p:cNvPr id="4" name="Pladsholder til sidefod 3"/>
          <p:cNvSpPr>
            <a:spLocks noGrp="1"/>
          </p:cNvSpPr>
          <p:nvPr>
            <p:ph type="ftr" sz="quarter" idx="11"/>
          </p:nvPr>
        </p:nvSpPr>
        <p:spPr/>
        <p:txBody>
          <a:bodyPr/>
          <a:lstStyle/>
          <a:p>
            <a:pPr defTabSz="764244"/>
            <a:endParaRPr lang="da-DK" dirty="0">
              <a:solidFill>
                <a:prstClr val="black"/>
              </a:solidFill>
            </a:endParaRPr>
          </a:p>
        </p:txBody>
      </p:sp>
      <p:sp>
        <p:nvSpPr>
          <p:cNvPr id="5" name="Pladsholder til diasnummer 4"/>
          <p:cNvSpPr>
            <a:spLocks noGrp="1"/>
          </p:cNvSpPr>
          <p:nvPr>
            <p:ph type="sldNum" sz="quarter" idx="12"/>
          </p:nvPr>
        </p:nvSpPr>
        <p:spPr/>
        <p:txBody>
          <a:bodyPr/>
          <a:lstStyle/>
          <a:p>
            <a:pPr defTabSz="764244"/>
            <a:fld id="{5D63841E-FDE4-4F95-B5AA-F5EB88A7EDBE}" type="slidenum">
              <a:rPr lang="da-DK" smtClean="0">
                <a:solidFill>
                  <a:prstClr val="black"/>
                </a:solidFill>
              </a:rPr>
              <a:pPr defTabSz="764244"/>
              <a:t>‹nr.›</a:t>
            </a:fld>
            <a:endParaRPr lang="da-DK" dirty="0">
              <a:solidFill>
                <a:prstClr val="black"/>
              </a:solidFill>
            </a:endParaRPr>
          </a:p>
        </p:txBody>
      </p:sp>
      <p:sp>
        <p:nvSpPr>
          <p:cNvPr id="7" name="Pladsholder til billede 6" descr="[logo:BlackWhite]"/>
          <p:cNvSpPr>
            <a:spLocks noGrp="1" noChangeAspect="1"/>
          </p:cNvSpPr>
          <p:nvPr>
            <p:ph type="pic" sz="quarter" idx="13" hasCustomPrompt="1"/>
          </p:nvPr>
        </p:nvSpPr>
        <p:spPr>
          <a:xfrm>
            <a:off x="5038726" y="0"/>
            <a:ext cx="4105275" cy="5143500"/>
          </a:xfrm>
          <a:solidFill>
            <a:schemeClr val="bg1">
              <a:lumMod val="75000"/>
            </a:schemeClr>
          </a:solidFill>
          <a:ln>
            <a:noFill/>
          </a:ln>
        </p:spPr>
        <p:txBody>
          <a:bodyPr lIns="540000" tIns="1440000" rIns="540000" anchor="t"/>
          <a:lstStyle>
            <a:lvl1pPr>
              <a:defRPr sz="1200" baseline="0"/>
            </a:lvl1pPr>
          </a:lstStyle>
          <a:p>
            <a:r>
              <a:rPr lang="da-DK" dirty="0"/>
              <a:t>Klik på knappen i midten for at indsætte et billede. Billedet fjernes igen ved at trykke DELETE på tastaturet. (Klik Nulstil på fanen HJEM, hvis du ikke kan se logo.)</a:t>
            </a:r>
            <a:endParaRPr lang="en-US" dirty="0"/>
          </a:p>
        </p:txBody>
      </p:sp>
      <p:sp>
        <p:nvSpPr>
          <p:cNvPr id="10" name="Pladsholder til tekst 9"/>
          <p:cNvSpPr>
            <a:spLocks noGrp="1"/>
          </p:cNvSpPr>
          <p:nvPr>
            <p:ph type="body" sz="quarter" idx="14"/>
          </p:nvPr>
        </p:nvSpPr>
        <p:spPr>
          <a:xfrm>
            <a:off x="469108" y="1187650"/>
            <a:ext cx="4318917" cy="307802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7632900" y="4549501"/>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293759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7774726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D4C8C93-2E68-4661-B185-308E85796B91}" type="datetimeFigureOut">
              <a:rPr lang="da-DK" smtClean="0">
                <a:solidFill>
                  <a:prstClr val="black"/>
                </a:solidFill>
              </a:rPr>
              <a:pPr/>
              <a:t>25-10-2023</a:t>
            </a:fld>
            <a:endParaRPr lang="da-DK">
              <a:solidFill>
                <a:prstClr val="black"/>
              </a:solidFill>
            </a:endParaRPr>
          </a:p>
        </p:txBody>
      </p:sp>
      <p:sp>
        <p:nvSpPr>
          <p:cNvPr id="3" name="Pladsholder til sidefod 2"/>
          <p:cNvSpPr>
            <a:spLocks noGrp="1"/>
          </p:cNvSpPr>
          <p:nvPr>
            <p:ph type="ftr" sz="quarter" idx="11"/>
          </p:nvPr>
        </p:nvSpPr>
        <p:spPr/>
        <p:txBody>
          <a:bodyPr/>
          <a:lstStyle/>
          <a:p>
            <a:endParaRPr lang="da-DK">
              <a:solidFill>
                <a:prstClr val="black"/>
              </a:solidFill>
            </a:endParaRPr>
          </a:p>
        </p:txBody>
      </p:sp>
      <p:sp>
        <p:nvSpPr>
          <p:cNvPr id="4" name="Pladsholder til diasnummer 3"/>
          <p:cNvSpPr>
            <a:spLocks noGrp="1"/>
          </p:cNvSpPr>
          <p:nvPr>
            <p:ph type="sldNum" sz="quarter" idx="12"/>
          </p:nvPr>
        </p:nvSpPr>
        <p:spPr/>
        <p:txBody>
          <a:bodyPr/>
          <a:lstStyle/>
          <a:p>
            <a:fld id="{5D63841E-FDE4-4F95-B5AA-F5EB88A7EDBE}" type="slidenum">
              <a:rPr lang="da-DK" smtClean="0">
                <a:solidFill>
                  <a:prstClr val="black"/>
                </a:solidFill>
              </a:rPr>
              <a:pPr/>
              <a:t>‹nr.›</a:t>
            </a:fld>
            <a:endParaRPr lang="da-DK">
              <a:solidFill>
                <a:prstClr val="black"/>
              </a:solidFill>
            </a:endParaRPr>
          </a:p>
        </p:txBody>
      </p:sp>
    </p:spTree>
    <p:extLst>
      <p:ext uri="{BB962C8B-B14F-4D97-AF65-F5344CB8AC3E}">
        <p14:creationId xmlns:p14="http://schemas.microsoft.com/office/powerpoint/2010/main" val="4815345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4" y="1432427"/>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4" y="2386851"/>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41758" y="431652"/>
            <a:ext cx="931391" cy="4284398"/>
          </a:xfrm>
          <a:prstGeom prst="rect">
            <a:avLst/>
          </a:prstGeom>
        </p:spPr>
      </p:pic>
    </p:spTree>
    <p:extLst>
      <p:ext uri="{BB962C8B-B14F-4D97-AF65-F5344CB8AC3E}">
        <p14:creationId xmlns:p14="http://schemas.microsoft.com/office/powerpoint/2010/main" val="10117909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4" y="1432427"/>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4" y="2386851"/>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a:lum bright="70000" contrast="-70000"/>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41758" y="431652"/>
            <a:ext cx="931391" cy="4284398"/>
          </a:xfrm>
          <a:prstGeom prst="rect">
            <a:avLst/>
          </a:prstGeom>
        </p:spPr>
      </p:pic>
    </p:spTree>
    <p:extLst>
      <p:ext uri="{BB962C8B-B14F-4D97-AF65-F5344CB8AC3E}">
        <p14:creationId xmlns:p14="http://schemas.microsoft.com/office/powerpoint/2010/main" val="32528366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7"/>
            <a:ext cx="4133844" cy="792088"/>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1"/>
            <a:ext cx="4103688"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userDrawn="1"/>
        </p:nvPicPr>
        <p:blipFill>
          <a:blip r:embed="rId3"/>
          <a:stretch>
            <a:fillRect/>
          </a:stretch>
        </p:blipFill>
        <p:spPr>
          <a:xfrm>
            <a:off x="8748589" y="4732214"/>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6" y="1160279"/>
            <a:ext cx="4103687" cy="144190"/>
          </a:xfrm>
        </p:spPr>
        <p:txBody>
          <a:bodyPr lIns="14400" rIns="0"/>
          <a:lstStyle>
            <a:lvl1pPr marL="0" indent="0">
              <a:buFont typeface="Arial" panose="020B0604020202020204" pitchFamily="34" charset="0"/>
              <a:buNone/>
              <a:defRPr sz="900" b="0" i="0" cap="all" baseline="0">
                <a:solidFill>
                  <a:schemeClr val="accent1"/>
                </a:solidFill>
                <a:latin typeface="Neue Haas Grotesk Text Pro" panose="020B0504020202020204" pitchFamily="34" charset="77"/>
              </a:defRPr>
            </a:lvl1pPr>
            <a:lvl2pPr marL="71999" indent="0">
              <a:buNone/>
              <a:defRPr sz="1000">
                <a:latin typeface="Helvetica" pitchFamily="2" charset="0"/>
              </a:defRPr>
            </a:lvl2pPr>
            <a:lvl3pPr marL="251994" indent="0">
              <a:buNone/>
              <a:defRPr sz="1000">
                <a:latin typeface="Helvetica" pitchFamily="2" charset="0"/>
              </a:defRPr>
            </a:lvl3pPr>
            <a:lvl4pPr marL="377990" indent="0">
              <a:buFont typeface="Arial" panose="020B0604020202020204" pitchFamily="34" charset="0"/>
              <a:buNone/>
              <a:defRPr sz="1000">
                <a:latin typeface="Helvetica" pitchFamily="2" charset="0"/>
              </a:defRPr>
            </a:lvl4pPr>
            <a:lvl5pPr marL="251994"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8677136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6"/>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4" y="339999"/>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1999" indent="0">
              <a:buNone/>
              <a:defRPr sz="1000">
                <a:latin typeface="Helvetica" pitchFamily="2" charset="0"/>
              </a:defRPr>
            </a:lvl2pPr>
            <a:lvl3pPr marL="251994" indent="0">
              <a:buNone/>
              <a:defRPr sz="1000">
                <a:latin typeface="Helvetica" pitchFamily="2" charset="0"/>
              </a:defRPr>
            </a:lvl3pPr>
            <a:lvl4pPr marL="377990" indent="0">
              <a:buFont typeface="Arial" panose="020B0604020202020204" pitchFamily="34" charset="0"/>
              <a:buNone/>
              <a:defRPr sz="1000">
                <a:latin typeface="Helvetica" pitchFamily="2" charset="0"/>
              </a:defRPr>
            </a:lvl4pPr>
            <a:lvl5pPr marL="251994"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5407943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4" y="339999"/>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1999" indent="0">
              <a:buNone/>
              <a:defRPr sz="1000">
                <a:latin typeface="Helvetica" pitchFamily="2" charset="0"/>
              </a:defRPr>
            </a:lvl2pPr>
            <a:lvl3pPr marL="251994" indent="0">
              <a:buNone/>
              <a:defRPr sz="1000">
                <a:latin typeface="Helvetica" pitchFamily="2" charset="0"/>
              </a:defRPr>
            </a:lvl3pPr>
            <a:lvl4pPr marL="377990" indent="0">
              <a:buFont typeface="Arial" panose="020B0604020202020204" pitchFamily="34" charset="0"/>
              <a:buNone/>
              <a:defRPr sz="1000">
                <a:latin typeface="Helvetica" pitchFamily="2" charset="0"/>
              </a:defRPr>
            </a:lvl4pPr>
            <a:lvl5pPr marL="251994"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3691649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4" y="555626"/>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4" y="1419226"/>
            <a:ext cx="3527425"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4" y="339999"/>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1999" indent="0">
              <a:buNone/>
              <a:defRPr sz="1000">
                <a:latin typeface="Helvetica" pitchFamily="2" charset="0"/>
              </a:defRPr>
            </a:lvl2pPr>
            <a:lvl3pPr marL="251994" indent="0">
              <a:buNone/>
              <a:defRPr sz="1000">
                <a:latin typeface="Helvetica" pitchFamily="2" charset="0"/>
              </a:defRPr>
            </a:lvl3pPr>
            <a:lvl4pPr marL="377990" indent="0">
              <a:buFont typeface="Arial" panose="020B0604020202020204" pitchFamily="34" charset="0"/>
              <a:buNone/>
              <a:defRPr sz="1000">
                <a:latin typeface="Helvetica" pitchFamily="2" charset="0"/>
              </a:defRPr>
            </a:lvl4pPr>
            <a:lvl5pPr marL="251994"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6"/>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7" name="Pladsholder til billede 5">
            <a:extLst>
              <a:ext uri="{FF2B5EF4-FFF2-40B4-BE49-F238E27FC236}">
                <a16:creationId xmlns:a16="http://schemas.microsoft.com/office/drawing/2014/main" id="{77EC8576-0A38-6769-42D1-8B5E6AD53AC6}"/>
              </a:ext>
            </a:extLst>
          </p:cNvPr>
          <p:cNvSpPr>
            <a:spLocks noGrp="1"/>
          </p:cNvSpPr>
          <p:nvPr>
            <p:ph type="pic" sz="quarter" idx="13"/>
          </p:nvPr>
        </p:nvSpPr>
        <p:spPr>
          <a:xfrm>
            <a:off x="5148263"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0" name="Pladsholder til billede 5">
            <a:extLst>
              <a:ext uri="{FF2B5EF4-FFF2-40B4-BE49-F238E27FC236}">
                <a16:creationId xmlns:a16="http://schemas.microsoft.com/office/drawing/2014/main" id="{5906595F-88BF-36BE-8F21-A36BEB580533}"/>
              </a:ext>
            </a:extLst>
          </p:cNvPr>
          <p:cNvSpPr>
            <a:spLocks noGrp="1"/>
          </p:cNvSpPr>
          <p:nvPr>
            <p:ph type="pic" sz="quarter" idx="14"/>
          </p:nvPr>
        </p:nvSpPr>
        <p:spPr>
          <a:xfrm>
            <a:off x="6516216"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billede 5">
            <a:extLst>
              <a:ext uri="{FF2B5EF4-FFF2-40B4-BE49-F238E27FC236}">
                <a16:creationId xmlns:a16="http://schemas.microsoft.com/office/drawing/2014/main" id="{954D426C-919B-F18D-AB1A-C6AEB7F34A77}"/>
              </a:ext>
            </a:extLst>
          </p:cNvPr>
          <p:cNvSpPr>
            <a:spLocks noGrp="1" noChangeAspect="1"/>
          </p:cNvSpPr>
          <p:nvPr>
            <p:ph type="pic" sz="quarter" idx="15"/>
          </p:nvPr>
        </p:nvSpPr>
        <p:spPr>
          <a:xfrm>
            <a:off x="5148263"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2" name="Pladsholder til billede 5">
            <a:extLst>
              <a:ext uri="{FF2B5EF4-FFF2-40B4-BE49-F238E27FC236}">
                <a16:creationId xmlns:a16="http://schemas.microsoft.com/office/drawing/2014/main" id="{53BEA6E0-35DA-9638-DF8F-3D83566A5C1C}"/>
              </a:ext>
            </a:extLst>
          </p:cNvPr>
          <p:cNvSpPr>
            <a:spLocks noGrp="1" noChangeAspect="1"/>
          </p:cNvSpPr>
          <p:nvPr>
            <p:ph type="pic" sz="quarter" idx="16"/>
          </p:nvPr>
        </p:nvSpPr>
        <p:spPr>
          <a:xfrm>
            <a:off x="6516216"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38343186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4" y="555626"/>
            <a:ext cx="3527623"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15566"/>
            <a:ext cx="4103688" cy="3672309"/>
          </a:xfrm>
        </p:spPr>
        <p:txBody>
          <a:bodyPr/>
          <a:lstStyle>
            <a:lvl1pPr marL="179996" indent="-179996">
              <a:spcBef>
                <a:spcPts val="1200"/>
              </a:spcBef>
              <a:spcAft>
                <a:spcPts val="0"/>
              </a:spcAft>
              <a:buFont typeface="+mj-lt"/>
              <a:buAutoNum type="arabicPeriod"/>
              <a:defRPr sz="1000" b="1" i="0">
                <a:latin typeface="Neue Haas Grotesk Text Pro" panose="020B0504020202020204" pitchFamily="34" charset="77"/>
              </a:defRPr>
            </a:lvl1pPr>
            <a:lvl2pPr marL="351441" indent="-171446">
              <a:spcBef>
                <a:spcPts val="100"/>
              </a:spcBef>
              <a:spcAft>
                <a:spcPts val="100"/>
              </a:spcAft>
              <a:buClr>
                <a:schemeClr val="tx1"/>
              </a:buClr>
              <a:buFont typeface="Normal systemskrift"/>
              <a:buChar char="–"/>
              <a:defRPr/>
            </a:lvl2pPr>
            <a:lvl3pPr marL="251994" indent="0">
              <a:buNone/>
              <a:defRPr/>
            </a:lvl3pPr>
          </a:lstStyle>
          <a:p>
            <a:pPr lvl="0"/>
            <a:r>
              <a:rPr lang="da-DK"/>
              <a:t>Klik for at redigere teksttypografierne i masteren</a:t>
            </a:r>
          </a:p>
          <a:p>
            <a:pPr lvl="1"/>
            <a:r>
              <a:rPr lang="da-DK"/>
              <a:t>Andet niveau</a:t>
            </a:r>
          </a:p>
          <a:p>
            <a:pPr lvl="2"/>
            <a:r>
              <a:rPr lang="da-DK"/>
              <a:t>Tredje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33628263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4" y="555626"/>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4" y="1419226"/>
            <a:ext cx="3815655" cy="3168650"/>
          </a:xfrm>
        </p:spPr>
        <p:txBody>
          <a:bodyPr/>
          <a:lstStyle>
            <a:lvl1pPr marL="0" indent="0">
              <a:buNone/>
              <a:defRPr sz="1000"/>
            </a:lvl1pPr>
            <a:lvl2pPr marL="71999" indent="0">
              <a:buNone/>
              <a:defRPr/>
            </a:lvl2pPr>
            <a:lvl3pPr marL="251994"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4"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46" lvl="0" indent="-171446"/>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38645231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4" y="555626"/>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4" y="1419226"/>
            <a:ext cx="3815655" cy="3168650"/>
          </a:xfrm>
        </p:spPr>
        <p:txBody>
          <a:bodyPr/>
          <a:lstStyle>
            <a:lvl1pPr marL="0" indent="0">
              <a:buNone/>
              <a:defRPr sz="1000"/>
            </a:lvl1pPr>
            <a:lvl2pPr marL="71999" indent="0">
              <a:buNone/>
              <a:defRPr/>
            </a:lvl2pPr>
            <a:lvl3pPr marL="251994"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4"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46" lvl="0" indent="-171446"/>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6"/>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925825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7" name="Pladsholder til billede 5">
            <a:extLst>
              <a:ext uri="{FF2B5EF4-FFF2-40B4-BE49-F238E27FC236}">
                <a16:creationId xmlns:a16="http://schemas.microsoft.com/office/drawing/2014/main" id="{77EC8576-0A38-6769-42D1-8B5E6AD53AC6}"/>
              </a:ext>
            </a:extLst>
          </p:cNvPr>
          <p:cNvSpPr>
            <a:spLocks noGrp="1"/>
          </p:cNvSpPr>
          <p:nvPr>
            <p:ph type="pic" sz="quarter" idx="13"/>
          </p:nvPr>
        </p:nvSpPr>
        <p:spPr>
          <a:xfrm>
            <a:off x="5148263"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0" name="Pladsholder til billede 5">
            <a:extLst>
              <a:ext uri="{FF2B5EF4-FFF2-40B4-BE49-F238E27FC236}">
                <a16:creationId xmlns:a16="http://schemas.microsoft.com/office/drawing/2014/main" id="{5906595F-88BF-36BE-8F21-A36BEB580533}"/>
              </a:ext>
            </a:extLst>
          </p:cNvPr>
          <p:cNvSpPr>
            <a:spLocks noGrp="1"/>
          </p:cNvSpPr>
          <p:nvPr>
            <p:ph type="pic" sz="quarter" idx="14"/>
          </p:nvPr>
        </p:nvSpPr>
        <p:spPr>
          <a:xfrm>
            <a:off x="6516216"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billede 5">
            <a:extLst>
              <a:ext uri="{FF2B5EF4-FFF2-40B4-BE49-F238E27FC236}">
                <a16:creationId xmlns:a16="http://schemas.microsoft.com/office/drawing/2014/main" id="{954D426C-919B-F18D-AB1A-C6AEB7F34A77}"/>
              </a:ext>
            </a:extLst>
          </p:cNvPr>
          <p:cNvSpPr>
            <a:spLocks noGrp="1" noChangeAspect="1"/>
          </p:cNvSpPr>
          <p:nvPr>
            <p:ph type="pic" sz="quarter" idx="15"/>
          </p:nvPr>
        </p:nvSpPr>
        <p:spPr>
          <a:xfrm>
            <a:off x="5148263"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2" name="Pladsholder til billede 5">
            <a:extLst>
              <a:ext uri="{FF2B5EF4-FFF2-40B4-BE49-F238E27FC236}">
                <a16:creationId xmlns:a16="http://schemas.microsoft.com/office/drawing/2014/main" id="{53BEA6E0-35DA-9638-DF8F-3D83566A5C1C}"/>
              </a:ext>
            </a:extLst>
          </p:cNvPr>
          <p:cNvSpPr>
            <a:spLocks noGrp="1" noChangeAspect="1"/>
          </p:cNvSpPr>
          <p:nvPr>
            <p:ph type="pic" sz="quarter" idx="16"/>
          </p:nvPr>
        </p:nvSpPr>
        <p:spPr>
          <a:xfrm>
            <a:off x="6516216"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9449027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3" y="555626"/>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4" y="1419226"/>
            <a:ext cx="3527426" cy="3168650"/>
          </a:xfrm>
        </p:spPr>
        <p:txBody>
          <a:bodyPr/>
          <a:lstStyle>
            <a:lvl1pPr marL="0" indent="0">
              <a:buNone/>
              <a:defRPr sz="1000"/>
            </a:lvl1pPr>
            <a:lvl2pPr marL="71999" indent="0">
              <a:buNone/>
              <a:defRPr/>
            </a:lvl2pPr>
            <a:lvl3pPr marL="251994"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8" y="339726"/>
            <a:ext cx="3528179"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46" lvl="0" indent="-171446"/>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userDrawn="1"/>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3288356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1" y="951223"/>
            <a:ext cx="3564819" cy="1116471"/>
          </a:xfrm>
        </p:spPr>
        <p:txBody>
          <a:bodyPr/>
          <a:lstStyle>
            <a:lvl1pPr marL="0" indent="0">
              <a:buNone/>
              <a:defRPr sz="1000">
                <a:latin typeface="Neue Haas Grotesk Text Pro" panose="020B0504020202020204" pitchFamily="34" charset="77"/>
              </a:defRPr>
            </a:lvl1pPr>
            <a:lvl2pPr marL="71999" indent="0">
              <a:buNone/>
              <a:defRPr/>
            </a:lvl2pPr>
            <a:lvl3pPr marL="251994"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46" lvl="0" indent="-171446"/>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userDrawn="1"/>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89082852"/>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5"/>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2"/>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30"/>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6" y="2067695"/>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6"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6" y="2810662"/>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6"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6" y="3552030"/>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6"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46" lvl="0" indent="-171446"/>
            <a:r>
              <a:rPr lang="da-DK"/>
              <a:t>Klik for at redigere teksttypografierne i masteren</a:t>
            </a:r>
          </a:p>
        </p:txBody>
      </p:sp>
    </p:spTree>
    <p:extLst>
      <p:ext uri="{BB962C8B-B14F-4D97-AF65-F5344CB8AC3E}">
        <p14:creationId xmlns:p14="http://schemas.microsoft.com/office/powerpoint/2010/main" val="15339531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5"/>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8"/>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3"/>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6"/>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5"/>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8"/>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3"/>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6"/>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5"/>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8"/>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3"/>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6"/>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46" lvl="0" indent="-171446"/>
            <a:r>
              <a:rPr lang="da-DK"/>
              <a:t>Klik for at redigere teksttypografierne i masteren</a:t>
            </a:r>
          </a:p>
        </p:txBody>
      </p:sp>
    </p:spTree>
    <p:extLst>
      <p:ext uri="{BB962C8B-B14F-4D97-AF65-F5344CB8AC3E}">
        <p14:creationId xmlns:p14="http://schemas.microsoft.com/office/powerpoint/2010/main" val="9453761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714039"/>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72014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2067695"/>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86882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714039"/>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72014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2067695"/>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86882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906892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ortrætter (4)">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06568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413239"/>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06568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413239"/>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417027" y="2571751"/>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57785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925407"/>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7265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607587" y="2571751"/>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57785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925407"/>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7265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24579679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ortrætter (6)">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69867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78403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131591"/>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93272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88923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78403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131591"/>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93272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69867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15218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499743"/>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30087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88923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15218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499743"/>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30087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169867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2719400" y="353460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2719400" y="3882155"/>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2719400" y="36832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488923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5909960" y="353460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5909960" y="3882155"/>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5909960" y="36832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8853382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9"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9"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9"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9"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9"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9"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3"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3"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3"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3"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3"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3"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3"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3"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3"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3"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3"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3"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13156613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5" y="2175707"/>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385265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3" y="1419624"/>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5" y="2715766"/>
            <a:ext cx="5328592" cy="1152128"/>
          </a:xfrm>
        </p:spPr>
        <p:txBody>
          <a:bodyPr rIns="0" anchor="t"/>
          <a:lstStyle>
            <a:lvl1pPr marL="0" indent="0" algn="ctr">
              <a:buNone/>
              <a:defRPr sz="10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726908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27623"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15566"/>
            <a:ext cx="4103688" cy="3672309"/>
          </a:xfrm>
        </p:spPr>
        <p:txBody>
          <a:bodyPr/>
          <a:lstStyle>
            <a:lvl1pPr marL="180000" indent="-180000">
              <a:spcBef>
                <a:spcPts val="1200"/>
              </a:spcBef>
              <a:spcAft>
                <a:spcPts val="0"/>
              </a:spcAft>
              <a:buFont typeface="+mj-lt"/>
              <a:buAutoNum type="arabicPeriod"/>
              <a:defRPr sz="10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a:p>
            <a:pPr lvl="2"/>
            <a:r>
              <a:rPr lang="da-DK"/>
              <a:t>Tredje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userDrawn="1"/>
        </p:nvPicPr>
        <p:blipFill rotWithShape="1">
          <a:blip r:embed="rId2"/>
          <a:srcRect l="8822" r="3939" b="5345"/>
          <a:stretch/>
        </p:blipFill>
        <p:spPr>
          <a:xfrm>
            <a:off x="2555777" y="788064"/>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6"/>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1" y="2068093"/>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1" y="1635647"/>
            <a:ext cx="2088232" cy="360437"/>
          </a:xfrm>
        </p:spPr>
        <p:txBody>
          <a:bodyPr rIns="0" anchor="b"/>
          <a:lstStyle>
            <a:lvl1pPr marL="0" indent="0" algn="l">
              <a:buNone/>
              <a:defRPr sz="9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33733754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userDrawn="1"/>
        </p:nvPicPr>
        <p:blipFill rotWithShape="1">
          <a:blip r:embed="rId2"/>
          <a:srcRect l="6864" r="1466" b="1287"/>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1" y="2068093"/>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1" y="1635647"/>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42772996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userDrawn="1"/>
        </p:nvPicPr>
        <p:blipFill>
          <a:blip r:embed="rId2"/>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2"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1" y="2068093"/>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1" y="1635647"/>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2128640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5"/>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0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userDrawn="1"/>
        </p:nvPicPr>
        <p:blipFill>
          <a:blip r:embed="rId2"/>
          <a:stretch>
            <a:fillRect/>
          </a:stretch>
        </p:blipFill>
        <p:spPr>
          <a:xfrm>
            <a:off x="755577" y="1332633"/>
            <a:ext cx="683537" cy="503659"/>
          </a:xfrm>
          <a:prstGeom prst="rect">
            <a:avLst/>
          </a:prstGeom>
        </p:spPr>
      </p:pic>
    </p:spTree>
    <p:extLst>
      <p:ext uri="{BB962C8B-B14F-4D97-AF65-F5344CB8AC3E}">
        <p14:creationId xmlns:p14="http://schemas.microsoft.com/office/powerpoint/2010/main" val="24218512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1"/>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4" y="1419226"/>
            <a:ext cx="2880121"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1999" indent="0" algn="ctr">
              <a:buNone/>
              <a:defRPr sz="700" b="0" i="0">
                <a:latin typeface="Helvetica" pitchFamily="2" charset="0"/>
              </a:defRPr>
            </a:lvl2pPr>
            <a:lvl3pPr marL="251994" indent="0" algn="ctr">
              <a:buNone/>
              <a:defRPr sz="600" b="0" i="0">
                <a:latin typeface="Helvetica" pitchFamily="2" charset="0"/>
              </a:defRPr>
            </a:lvl3pPr>
            <a:lvl4pPr marL="377990" indent="0" algn="ctr">
              <a:buFont typeface="Arial" panose="020B0604020202020204" pitchFamily="34" charset="0"/>
              <a:buNone/>
              <a:defRPr sz="700" b="0" i="0">
                <a:latin typeface="Helvetica" pitchFamily="2" charset="0"/>
              </a:defRPr>
            </a:lvl4pPr>
            <a:lvl5pPr marL="251994"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1999" indent="0" algn="ctr">
              <a:buNone/>
              <a:defRPr sz="700" b="0" i="0">
                <a:latin typeface="Helvetica" pitchFamily="2" charset="0"/>
              </a:defRPr>
            </a:lvl2pPr>
            <a:lvl3pPr marL="251994" indent="0" algn="ctr">
              <a:buNone/>
              <a:defRPr sz="600" b="0" i="0">
                <a:latin typeface="Helvetica" pitchFamily="2" charset="0"/>
              </a:defRPr>
            </a:lvl3pPr>
            <a:lvl4pPr marL="377990" indent="0" algn="ctr">
              <a:buFont typeface="Arial" panose="020B0604020202020204" pitchFamily="34" charset="0"/>
              <a:buNone/>
              <a:defRPr sz="700" b="0" i="0">
                <a:latin typeface="Helvetica" pitchFamily="2" charset="0"/>
              </a:defRPr>
            </a:lvl4pPr>
            <a:lvl5pPr marL="251994"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1999" indent="0" algn="ctr">
              <a:buNone/>
              <a:defRPr sz="700" b="0" i="0">
                <a:latin typeface="Helvetica" pitchFamily="2" charset="0"/>
              </a:defRPr>
            </a:lvl2pPr>
            <a:lvl3pPr marL="251994" indent="0" algn="ctr">
              <a:buNone/>
              <a:defRPr sz="600" b="0" i="0">
                <a:latin typeface="Helvetica" pitchFamily="2" charset="0"/>
              </a:defRPr>
            </a:lvl3pPr>
            <a:lvl4pPr marL="377990" indent="0" algn="ctr">
              <a:buFont typeface="Arial" panose="020B0604020202020204" pitchFamily="34" charset="0"/>
              <a:buNone/>
              <a:defRPr sz="700" b="0" i="0">
                <a:latin typeface="Helvetica" pitchFamily="2" charset="0"/>
              </a:defRPr>
            </a:lvl4pPr>
            <a:lvl5pPr marL="251994"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7605252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aggrund skabelon 4">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ED057C8-55AF-4738-B59A-703D2927A3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77354" y="-181500"/>
            <a:ext cx="4510007" cy="4510007"/>
          </a:xfrm>
          <a:prstGeom prst="rect">
            <a:avLst/>
          </a:prstGeom>
        </p:spPr>
      </p:pic>
      <p:pic>
        <p:nvPicPr>
          <p:cNvPr id="7" name="Grafik 6" descr="Enkelt tandhjul">
            <a:extLst>
              <a:ext uri="{FF2B5EF4-FFF2-40B4-BE49-F238E27FC236}">
                <a16:creationId xmlns:a16="http://schemas.microsoft.com/office/drawing/2014/main" id="{B84B4020-3F90-4E15-9D31-925AE93FA58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0000" b="50000"/>
          <a:stretch/>
        </p:blipFill>
        <p:spPr>
          <a:xfrm>
            <a:off x="1" y="2643431"/>
            <a:ext cx="2500070" cy="2500071"/>
          </a:xfrm>
          <a:prstGeom prst="rect">
            <a:avLst/>
          </a:prstGeom>
        </p:spPr>
      </p:pic>
      <p:sp>
        <p:nvSpPr>
          <p:cNvPr id="5" name="Titel 1">
            <a:extLst>
              <a:ext uri="{FF2B5EF4-FFF2-40B4-BE49-F238E27FC236}">
                <a16:creationId xmlns:a16="http://schemas.microsoft.com/office/drawing/2014/main" id="{7C764938-0BF6-480D-BDB3-244222ED60DC}"/>
              </a:ext>
            </a:extLst>
          </p:cNvPr>
          <p:cNvSpPr>
            <a:spLocks noGrp="1"/>
          </p:cNvSpPr>
          <p:nvPr>
            <p:ph type="title" hasCustomPrompt="1"/>
          </p:nvPr>
        </p:nvSpPr>
        <p:spPr>
          <a:xfrm>
            <a:off x="563166" y="273845"/>
            <a:ext cx="7952184" cy="644431"/>
          </a:xfrm>
          <a:prstGeom prst="rect">
            <a:avLst/>
          </a:prstGeom>
        </p:spPr>
        <p:txBody>
          <a:bodyPr/>
          <a:lstStyle>
            <a:lvl1pPr>
              <a:defRPr sz="2400">
                <a:solidFill>
                  <a:srgbClr val="1054CC"/>
                </a:solidFill>
                <a:latin typeface="+mj-lt"/>
              </a:defRPr>
            </a:lvl1pPr>
          </a:lstStyle>
          <a:p>
            <a:r>
              <a:rPr lang="da-DK"/>
              <a:t>Overskrift</a:t>
            </a:r>
          </a:p>
        </p:txBody>
      </p:sp>
      <p:sp>
        <p:nvSpPr>
          <p:cNvPr id="6" name="Pladsholder til tekst 12">
            <a:extLst>
              <a:ext uri="{FF2B5EF4-FFF2-40B4-BE49-F238E27FC236}">
                <a16:creationId xmlns:a16="http://schemas.microsoft.com/office/drawing/2014/main" id="{7188FD73-D6DB-4AA7-B3B0-E55BB0832ED6}"/>
              </a:ext>
            </a:extLst>
          </p:cNvPr>
          <p:cNvSpPr>
            <a:spLocks noGrp="1"/>
          </p:cNvSpPr>
          <p:nvPr>
            <p:ph type="body" sz="quarter" idx="12"/>
          </p:nvPr>
        </p:nvSpPr>
        <p:spPr>
          <a:xfrm>
            <a:off x="563166" y="1046137"/>
            <a:ext cx="7952184" cy="3754465"/>
          </a:xfrm>
          <a:prstGeom prst="rect">
            <a:avLst/>
          </a:prstGeom>
        </p:spPr>
        <p:txBody>
          <a:bodyPr/>
          <a:lstStyle>
            <a:lvl1pPr marL="0" indent="0">
              <a:lnSpc>
                <a:spcPct val="100000"/>
              </a:lnSpc>
              <a:spcBef>
                <a:spcPts val="0"/>
              </a:spcBef>
              <a:buNone/>
              <a:defRPr sz="1500">
                <a:solidFill>
                  <a:sysClr val="windowText" lastClr="000000"/>
                </a:solidFill>
                <a:latin typeface="+mj-lt"/>
              </a:defRPr>
            </a:lvl1pPr>
            <a:lvl2pPr>
              <a:lnSpc>
                <a:spcPct val="100000"/>
              </a:lnSpc>
              <a:spcBef>
                <a:spcPts val="0"/>
              </a:spcBef>
              <a:defRPr sz="1350">
                <a:solidFill>
                  <a:sysClr val="windowText" lastClr="000000"/>
                </a:solidFill>
                <a:latin typeface="+mj-lt"/>
              </a:defRPr>
            </a:lvl2pPr>
            <a:lvl3pPr>
              <a:lnSpc>
                <a:spcPct val="100000"/>
              </a:lnSpc>
              <a:spcBef>
                <a:spcPts val="0"/>
              </a:spcBef>
              <a:defRPr sz="1200">
                <a:solidFill>
                  <a:sysClr val="windowText" lastClr="000000"/>
                </a:solidFill>
                <a:latin typeface="+mj-lt"/>
              </a:defRPr>
            </a:lvl3pPr>
            <a:lvl4pPr>
              <a:lnSpc>
                <a:spcPct val="100000"/>
              </a:lnSpc>
              <a:spcBef>
                <a:spcPts val="0"/>
              </a:spcBef>
              <a:defRPr sz="1050">
                <a:solidFill>
                  <a:sysClr val="windowText" lastClr="000000"/>
                </a:solidFill>
                <a:latin typeface="+mj-lt"/>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Tree>
    <p:extLst>
      <p:ext uri="{BB962C8B-B14F-4D97-AF65-F5344CB8AC3E}">
        <p14:creationId xmlns:p14="http://schemas.microsoft.com/office/powerpoint/2010/main" val="11897007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Titel og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nSpc>
                <a:spcPts val="2025"/>
              </a:lnSpc>
              <a:defRPr/>
            </a:lvl1pPr>
          </a:lstStyle>
          <a:p>
            <a:r>
              <a:rPr lang="da-DK"/>
              <a:t>Klik for at redigere titeltypografien i masteren</a:t>
            </a:r>
            <a:endParaRPr lang="en-US"/>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DCB48DAC-5E6C-4D88-859D-93A0747E8277}" type="datetimeFigureOut">
              <a:rPr lang="en-US" dirty="0"/>
              <a:t>10/25/2023</a:t>
            </a:fld>
            <a:endParaRPr lang="en-US"/>
          </a:p>
        </p:txBody>
      </p:sp>
      <p:sp>
        <p:nvSpPr>
          <p:cNvPr id="5" name="Pladsholder til sidefod 4"/>
          <p:cNvSpPr>
            <a:spLocks noGrp="1"/>
          </p:cNvSpPr>
          <p:nvPr>
            <p:ph type="ftr" sz="quarter" idx="11"/>
          </p:nvPr>
        </p:nvSpPr>
        <p:spPr/>
        <p:txBody>
          <a:bodyPr/>
          <a:lstStyle/>
          <a:p>
            <a:r>
              <a:rPr lang="en-US"/>
              <a:t>
              </a:t>
            </a:r>
          </a:p>
        </p:txBody>
      </p:sp>
      <p:sp>
        <p:nvSpPr>
          <p:cNvPr id="6" name="Pladsholder til diasnummer 5"/>
          <p:cNvSpPr>
            <a:spLocks noGrp="1"/>
          </p:cNvSpPr>
          <p:nvPr>
            <p:ph type="sldNum" sz="quarter" idx="12"/>
          </p:nvPr>
        </p:nvSpPr>
        <p:spPr/>
        <p:txBody>
          <a:bodyPr/>
          <a:lstStyle/>
          <a:p>
            <a:fld id="{5D63841E-FDE4-4F95-B5AA-F5EB88A7EDBE}" type="slidenum">
              <a:rPr lang="en-US" dirty="0"/>
              <a:t>‹nr.›</a:t>
            </a:fld>
            <a:endParaRPr lang="en-US"/>
          </a:p>
        </p:txBody>
      </p:sp>
    </p:spTree>
    <p:extLst>
      <p:ext uri="{BB962C8B-B14F-4D97-AF65-F5344CB8AC3E}">
        <p14:creationId xmlns:p14="http://schemas.microsoft.com/office/powerpoint/2010/main" val="18692590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dato 2"/>
          <p:cNvSpPr>
            <a:spLocks noGrp="1"/>
          </p:cNvSpPr>
          <p:nvPr>
            <p:ph type="dt" sz="half" idx="10"/>
          </p:nvPr>
        </p:nvSpPr>
        <p:spPr/>
        <p:txBody>
          <a:bodyPr/>
          <a:lstStyle/>
          <a:p>
            <a:fld id="{5599BECE-96DE-4EE2-B638-A4C2A7570183}" type="datetime1">
              <a:rPr lang="en-US" smtClean="0"/>
              <a:t>10/25/2023</a:t>
            </a:fld>
            <a:endParaRPr lang="en-US"/>
          </a:p>
        </p:txBody>
      </p:sp>
      <p:sp>
        <p:nvSpPr>
          <p:cNvPr id="4" name="Pladsholder til sidefod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36444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image" Target="../media/image1.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image" Target="../media/image1.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theme" Target="../theme/theme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userDrawn="1"/>
        </p:nvPicPr>
        <p:blipFill>
          <a:blip r:embed="rId26"/>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27" r:id="rId5"/>
    <p:sldLayoutId id="2147483816" r:id="rId6"/>
    <p:sldLayoutId id="2147483824" r:id="rId7"/>
    <p:sldLayoutId id="2147483820" r:id="rId8"/>
    <p:sldLayoutId id="2147483829" r:id="rId9"/>
    <p:sldLayoutId id="2147483828" r:id="rId10"/>
    <p:sldLayoutId id="2147483841" r:id="rId11"/>
    <p:sldLayoutId id="2147483832" r:id="rId12"/>
    <p:sldLayoutId id="2147483833" r:id="rId13"/>
    <p:sldLayoutId id="2147483837" r:id="rId14"/>
    <p:sldLayoutId id="2147483838" r:id="rId15"/>
    <p:sldLayoutId id="2147483839" r:id="rId16"/>
    <p:sldLayoutId id="2147483840" r:id="rId17"/>
    <p:sldLayoutId id="2147483830" r:id="rId18"/>
    <p:sldLayoutId id="2147483819" r:id="rId19"/>
    <p:sldLayoutId id="2147483834" r:id="rId20"/>
    <p:sldLayoutId id="2147483835" r:id="rId21"/>
    <p:sldLayoutId id="2147483836" r:id="rId22"/>
    <p:sldLayoutId id="2147483822" r:id="rId23"/>
    <p:sldLayoutId id="2147483831" r:id="rId24"/>
  </p:sldLayoutIdLst>
  <p:hf hdr="0" ftr="0"/>
  <p:txStyles>
    <p:titleStyle>
      <a:lvl1pPr algn="l" defTabSz="457200"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p:titleStyle>
    <p:body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userDrawn="1">
          <p15:clr>
            <a:srgbClr val="F26B43"/>
          </p15:clr>
        </p15:guide>
        <p15:guide id="2" orient="horz" pos="2890" userDrawn="1">
          <p15:clr>
            <a:srgbClr val="F26B43"/>
          </p15:clr>
        </p15:guide>
        <p15:guide id="3" orient="horz" pos="169" userDrawn="1">
          <p15:clr>
            <a:srgbClr val="F26B43"/>
          </p15:clr>
        </p15:guide>
        <p15:guide id="4" pos="5465" userDrawn="1">
          <p15:clr>
            <a:srgbClr val="F26B43"/>
          </p15:clr>
        </p15:guide>
        <p15:guide id="7" pos="2880">
          <p15:clr>
            <a:srgbClr val="F26B43"/>
          </p15:clr>
        </p15:guide>
        <p15:guide id="8" orient="horz" pos="894" userDrawn="1">
          <p15:clr>
            <a:srgbClr val="F26B43"/>
          </p15:clr>
        </p15:guide>
        <p15:guide id="9" orient="horz" pos="1620">
          <p15:clr>
            <a:srgbClr val="F26B43"/>
          </p15:clr>
        </p15:guide>
        <p15:guide id="10" orient="horz" pos="3117">
          <p15:clr>
            <a:srgbClr val="F26B43"/>
          </p15:clr>
        </p15:guide>
        <p15:guide id="11" orient="horz" pos="350" userDrawn="1">
          <p15:clr>
            <a:srgbClr val="F26B43"/>
          </p15:clr>
        </p15:guide>
        <p15:guide id="12" pos="113" userDrawn="1">
          <p15:clr>
            <a:srgbClr val="F26B43"/>
          </p15:clr>
        </p15:guide>
        <p15:guide id="13" pos="5647" userDrawn="1">
          <p15:clr>
            <a:srgbClr val="F26B43"/>
          </p15:clr>
        </p15:guide>
        <p15:guide id="14" orient="horz" pos="123" userDrawn="1">
          <p15:clr>
            <a:srgbClr val="F26B43"/>
          </p15:clr>
        </p15:guide>
        <p15:guide id="15" orient="horz" pos="214" userDrawn="1">
          <p15:clr>
            <a:srgbClr val="F26B43"/>
          </p15:clr>
        </p15:guide>
        <p15:guide id="16" orient="horz" pos="305" userDrawn="1">
          <p15:clr>
            <a:srgbClr val="F26B43"/>
          </p15:clr>
        </p15:guide>
        <p15:guide id="17" pos="324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 </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userDrawn="1"/>
        </p:nvPicPr>
        <p:blipFill>
          <a:blip r:embed="rId28"/>
          <a:stretch>
            <a:fillRect/>
          </a:stretch>
        </p:blipFill>
        <p:spPr>
          <a:xfrm>
            <a:off x="187181" y="4728661"/>
            <a:ext cx="219577" cy="219577"/>
          </a:xfrm>
          <a:prstGeom prst="rect">
            <a:avLst/>
          </a:prstGeom>
        </p:spPr>
      </p:pic>
    </p:spTree>
    <p:extLst>
      <p:ext uri="{BB962C8B-B14F-4D97-AF65-F5344CB8AC3E}">
        <p14:creationId xmlns:p14="http://schemas.microsoft.com/office/powerpoint/2010/main" val="326968066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Lst>
  <p:hf hdr="0" ftr="0"/>
  <p:txStyles>
    <p:titleStyle>
      <a:lvl1pPr algn="l" defTabSz="457200" rtl="0" eaLnBrk="1" latinLnBrk="0" hangingPunct="1">
        <a:lnSpc>
          <a:spcPct val="80000"/>
        </a:lnSpc>
        <a:spcBef>
          <a:spcPct val="0"/>
        </a:spcBef>
        <a:buNone/>
        <a:defRPr lang="da-DK" sz="2400" b="1" i="0" kern="0" spc="0" baseline="0" noProof="0" dirty="0">
          <a:solidFill>
            <a:schemeClr val="tx1"/>
          </a:solidFill>
          <a:latin typeface="Neue Haas Grotesk Text Pro" panose="020B0504020202020204" pitchFamily="34" charset="77"/>
          <a:ea typeface="+mj-ea"/>
          <a:cs typeface="Arial"/>
        </a:defRPr>
      </a:lvl1pPr>
    </p:titleStyle>
    <p:bodyStyle>
      <a:lvl1pPr marL="252000" indent="-252000" algn="l" defTabSz="457200" rtl="0" eaLnBrk="1" latinLnBrk="0" hangingPunct="1">
        <a:spcBef>
          <a:spcPts val="300"/>
        </a:spcBef>
        <a:spcAft>
          <a:spcPts val="600"/>
        </a:spcAft>
        <a:buClr>
          <a:srgbClr val="EB052F"/>
        </a:buClr>
        <a:buFont typeface="Wingdings" pitchFamily="2" charset="2"/>
        <a:buChar char="§"/>
        <a:defRPr lang="da-DK" sz="14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1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10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10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4" y="555626"/>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4" y="1419226"/>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userDrawn="1"/>
        </p:nvPicPr>
        <p:blipFill>
          <a:blip r:embed="rId29"/>
          <a:stretch>
            <a:fillRect/>
          </a:stretch>
        </p:blipFill>
        <p:spPr>
          <a:xfrm>
            <a:off x="187182" y="4728662"/>
            <a:ext cx="219577" cy="219577"/>
          </a:xfrm>
          <a:prstGeom prst="rect">
            <a:avLst/>
          </a:prstGeom>
        </p:spPr>
      </p:pic>
    </p:spTree>
    <p:extLst>
      <p:ext uri="{BB962C8B-B14F-4D97-AF65-F5344CB8AC3E}">
        <p14:creationId xmlns:p14="http://schemas.microsoft.com/office/powerpoint/2010/main" val="41125588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Lst>
  <p:hf hdr="0" ftr="0"/>
  <p:txStyles>
    <p:titleStyle>
      <a:lvl1pPr algn="l" defTabSz="457189"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p:titleStyle>
    <p:bodyStyle>
      <a:lvl1pPr marL="0" indent="-251994" algn="l" defTabSz="457189"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1994" indent="-179996" algn="l" defTabSz="457189"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1990" marR="0" indent="-179996" algn="l" defTabSz="457189"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1994" indent="0" algn="l" defTabSz="457189"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7990" indent="-125997" algn="l" defTabSz="457189"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5.sv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arkitektur.digst.dk/node/1098" TargetMode="External"/><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1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55.xml"/><Relationship Id="rId5" Type="http://schemas.openxmlformats.org/officeDocument/2006/relationships/image" Target="../media/image57.sv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55.xml"/><Relationship Id="rId5" Type="http://schemas.openxmlformats.org/officeDocument/2006/relationships/image" Target="../media/image57.sv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55.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12.xml"/><Relationship Id="rId3" Type="http://schemas.openxmlformats.org/officeDocument/2006/relationships/slide" Target="slide7.xml"/><Relationship Id="rId7" Type="http://schemas.openxmlformats.org/officeDocument/2006/relationships/slide" Target="slide9.xml"/><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slide" Target="slide10.xml"/><Relationship Id="rId5" Type="http://schemas.openxmlformats.org/officeDocument/2006/relationships/slide" Target="slide8.xml"/><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slide" Target="slide11.xml"/><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19.xml"/><Relationship Id="rId18" Type="http://schemas.openxmlformats.org/officeDocument/2006/relationships/image" Target="../media/image32.png"/><Relationship Id="rId3" Type="http://schemas.openxmlformats.org/officeDocument/2006/relationships/slide" Target="slide14.xml"/><Relationship Id="rId7" Type="http://schemas.openxmlformats.org/officeDocument/2006/relationships/slide" Target="slide16.xml"/><Relationship Id="rId12" Type="http://schemas.openxmlformats.org/officeDocument/2006/relationships/image" Target="../media/image29.png"/><Relationship Id="rId17" Type="http://schemas.openxmlformats.org/officeDocument/2006/relationships/slide" Target="slide22.xml"/><Relationship Id="rId2" Type="http://schemas.openxmlformats.org/officeDocument/2006/relationships/notesSlide" Target="../notesSlides/notesSlide3.xml"/><Relationship Id="rId16"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slide" Target="slide18.xml"/><Relationship Id="rId5" Type="http://schemas.openxmlformats.org/officeDocument/2006/relationships/slide" Target="slide15.xml"/><Relationship Id="rId15" Type="http://schemas.openxmlformats.org/officeDocument/2006/relationships/slide" Target="slide21.xml"/><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slide" Target="slide17.xml"/><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 Target="slide24.xml"/><Relationship Id="rId7" Type="http://schemas.openxmlformats.org/officeDocument/2006/relationships/slide" Target="slide26.xml"/><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slide" Target="slide28.xml"/><Relationship Id="rId5" Type="http://schemas.openxmlformats.org/officeDocument/2006/relationships/slide" Target="slide25.xml"/><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slide" Target="slide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638B662-A0DA-6D56-4A87-9339E2D990F5}"/>
              </a:ext>
            </a:extLst>
          </p:cNvPr>
          <p:cNvSpPr>
            <a:spLocks noGrp="1"/>
          </p:cNvSpPr>
          <p:nvPr>
            <p:ph type="title"/>
          </p:nvPr>
        </p:nvSpPr>
        <p:spPr>
          <a:xfrm>
            <a:off x="468313" y="1779663"/>
            <a:ext cx="6119911" cy="792088"/>
          </a:xfrm>
        </p:spPr>
        <p:txBody>
          <a:bodyPr/>
          <a:lstStyle/>
          <a:p>
            <a:r>
              <a:rPr lang="da-DK" dirty="0">
                <a:latin typeface="Neue Haas Grotesk Text Pro"/>
              </a:rPr>
              <a:t>Fælleskommunal Adgangsstyring for brugere</a:t>
            </a:r>
          </a:p>
        </p:txBody>
      </p:sp>
      <p:sp>
        <p:nvSpPr>
          <p:cNvPr id="6" name="Pladsholder til tekst 5">
            <a:extLst>
              <a:ext uri="{FF2B5EF4-FFF2-40B4-BE49-F238E27FC236}">
                <a16:creationId xmlns:a16="http://schemas.microsoft.com/office/drawing/2014/main" id="{27417DF0-23FA-F1F6-9069-619A844AC854}"/>
              </a:ext>
            </a:extLst>
          </p:cNvPr>
          <p:cNvSpPr>
            <a:spLocks noGrp="1"/>
          </p:cNvSpPr>
          <p:nvPr>
            <p:ph type="body" sz="quarter" idx="15"/>
          </p:nvPr>
        </p:nvSpPr>
        <p:spPr>
          <a:xfrm>
            <a:off x="468313" y="2734087"/>
            <a:ext cx="6119911" cy="1133807"/>
          </a:xfrm>
        </p:spPr>
        <p:txBody>
          <a:bodyPr/>
          <a:lstStyle/>
          <a:p>
            <a:r>
              <a:rPr lang="da-DK" dirty="0">
                <a:latin typeface="Neue Haas Grotesk Text Pro"/>
              </a:rPr>
              <a:t>Slides med præsentation af centrale begreber, som man skal have styr på for at forstå, hvordan Fælleskommunal Adgangsstyring for brugere fungerer.</a:t>
            </a:r>
            <a:br>
              <a:rPr lang="da-DK" dirty="0"/>
            </a:br>
            <a:endParaRPr lang="da-DK" dirty="0"/>
          </a:p>
          <a:p>
            <a:r>
              <a:rPr lang="da-DK" dirty="0">
                <a:latin typeface="Neue Haas Grotesk Text Pro"/>
              </a:rPr>
              <a:t>August 2023</a:t>
            </a:r>
            <a:endParaRPr lang="da-DK" dirty="0"/>
          </a:p>
        </p:txBody>
      </p:sp>
      <p:sp>
        <p:nvSpPr>
          <p:cNvPr id="7" name="Pladsholder til tekst 6">
            <a:extLst>
              <a:ext uri="{FF2B5EF4-FFF2-40B4-BE49-F238E27FC236}">
                <a16:creationId xmlns:a16="http://schemas.microsoft.com/office/drawing/2014/main" id="{E56D902D-0157-A8C2-79E3-356D9FCED854}"/>
              </a:ext>
            </a:extLst>
          </p:cNvPr>
          <p:cNvSpPr>
            <a:spLocks noGrp="1"/>
          </p:cNvSpPr>
          <p:nvPr>
            <p:ph type="body" sz="quarter" idx="18"/>
          </p:nvPr>
        </p:nvSpPr>
        <p:spPr/>
        <p:txBody>
          <a:bodyPr/>
          <a:lstStyle/>
          <a:p>
            <a:endParaRPr lang="da-DK" dirty="0"/>
          </a:p>
        </p:txBody>
      </p:sp>
    </p:spTree>
    <p:extLst>
      <p:ext uri="{BB962C8B-B14F-4D97-AF65-F5344CB8AC3E}">
        <p14:creationId xmlns:p14="http://schemas.microsoft.com/office/powerpoint/2010/main" val="4253328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1035AF-5480-95D0-F60D-5549D27DF6B8}"/>
              </a:ext>
            </a:extLst>
          </p:cNvPr>
          <p:cNvSpPr>
            <a:spLocks noGrp="1"/>
          </p:cNvSpPr>
          <p:nvPr>
            <p:ph type="title"/>
          </p:nvPr>
        </p:nvSpPr>
        <p:spPr/>
        <p:txBody>
          <a:bodyPr/>
          <a:lstStyle/>
          <a:p>
            <a:r>
              <a:rPr lang="da-DK" dirty="0"/>
              <a:t>Bruger, roller &amp; dataafgrænsninger</a:t>
            </a:r>
          </a:p>
        </p:txBody>
      </p:sp>
      <p:sp>
        <p:nvSpPr>
          <p:cNvPr id="3" name="Pladsholder til tekst 2">
            <a:extLst>
              <a:ext uri="{FF2B5EF4-FFF2-40B4-BE49-F238E27FC236}">
                <a16:creationId xmlns:a16="http://schemas.microsoft.com/office/drawing/2014/main" id="{1948561D-8000-84CF-A2D2-3B929CA272EA}"/>
              </a:ext>
            </a:extLst>
          </p:cNvPr>
          <p:cNvSpPr>
            <a:spLocks noGrp="1"/>
          </p:cNvSpPr>
          <p:nvPr>
            <p:ph type="body" sz="quarter" idx="10"/>
          </p:nvPr>
        </p:nvSpPr>
        <p:spPr>
          <a:xfrm>
            <a:off x="473024" y="1153064"/>
            <a:ext cx="8207376" cy="3168650"/>
          </a:xfrm>
        </p:spPr>
        <p:txBody>
          <a:bodyPr vert="horz" lIns="0" tIns="0" rIns="91440" bIns="0" rtlCol="0" anchor="t">
            <a:noAutofit/>
          </a:bodyPr>
          <a:lstStyle/>
          <a:p>
            <a:pPr marL="251460" indent="-251460"/>
            <a:r>
              <a:rPr lang="da-DK" sz="1100" b="1" dirty="0">
                <a:latin typeface="Neue Haas Grotesk Text Pro"/>
              </a:rPr>
              <a:t>Jobfunktionsroller </a:t>
            </a:r>
            <a:r>
              <a:rPr lang="da-DK" sz="1100" dirty="0">
                <a:latin typeface="Neue Haas Grotesk Text Pro"/>
              </a:rPr>
              <a:t>er forretningsmæssige roller, som defineres individuelt af kommunen og tildeles brugere via det lokale brugerkatalog. </a:t>
            </a:r>
            <a:endParaRPr lang="da-DK" sz="1100"/>
          </a:p>
          <a:p>
            <a:pPr marL="251460" indent="-251460"/>
            <a:r>
              <a:rPr lang="da-DK" sz="1100" b="1" dirty="0">
                <a:latin typeface="Neue Haas Grotesk Text Pro"/>
              </a:rPr>
              <a:t>Brugersystemroller</a:t>
            </a:r>
            <a:r>
              <a:rPr lang="da-DK" sz="1100" dirty="0">
                <a:latin typeface="Neue Haas Grotesk Text Pro"/>
              </a:rPr>
              <a:t> er tekniske roller, som giver adgang til at udføre bestemte handlinger i de underliggende it-systemer. Systemrollerne er specifikke for det enkelte it-system (defineres af dette) </a:t>
            </a:r>
          </a:p>
          <a:p>
            <a:pPr marL="251460" indent="-251460" algn="l"/>
            <a:r>
              <a:rPr lang="da-DK" sz="1100" b="1" dirty="0">
                <a:latin typeface="Neue Haas Grotesk Text Pro"/>
              </a:rPr>
              <a:t>Dataafgrænsninger</a:t>
            </a:r>
            <a:r>
              <a:rPr lang="da-DK" sz="1100">
                <a:latin typeface="Neue Haas Grotesk Text Pro"/>
              </a:rPr>
              <a:t> er værdier, der afgrænser en rolles faglige virkeområde. Eksempelvis giver en rolle adgang til at læse, men dataafgrænsningen indsnævrer det til kun at være et specifikt dataområde</a:t>
            </a:r>
          </a:p>
          <a:p>
            <a:pPr marL="251460" indent="-251460"/>
            <a:endParaRPr lang="da-DK" sz="1100" dirty="0"/>
          </a:p>
        </p:txBody>
      </p:sp>
      <p:sp>
        <p:nvSpPr>
          <p:cNvPr id="4" name="Pladsholder til tekst 3">
            <a:extLst>
              <a:ext uri="{FF2B5EF4-FFF2-40B4-BE49-F238E27FC236}">
                <a16:creationId xmlns:a16="http://schemas.microsoft.com/office/drawing/2014/main" id="{9B513785-577B-D9CC-970D-40A031EF90FB}"/>
              </a:ext>
            </a:extLst>
          </p:cNvPr>
          <p:cNvSpPr>
            <a:spLocks noGrp="1"/>
          </p:cNvSpPr>
          <p:nvPr>
            <p:ph type="body" sz="quarter" idx="11"/>
          </p:nvPr>
        </p:nvSpPr>
        <p:spPr/>
        <p:txBody>
          <a:bodyPr/>
          <a:lstStyle/>
          <a:p>
            <a:r>
              <a:rPr lang="da-DK" dirty="0"/>
              <a:t>Generelle begreber</a:t>
            </a:r>
          </a:p>
        </p:txBody>
      </p:sp>
      <p:cxnSp>
        <p:nvCxnSpPr>
          <p:cNvPr id="10" name="Lige forbindelse 9">
            <a:extLst>
              <a:ext uri="{FF2B5EF4-FFF2-40B4-BE49-F238E27FC236}">
                <a16:creationId xmlns:a16="http://schemas.microsoft.com/office/drawing/2014/main" id="{32B3D799-F0DB-E739-2BD3-FB43A84133E7}"/>
              </a:ext>
            </a:extLst>
          </p:cNvPr>
          <p:cNvCxnSpPr>
            <a:cxnSpLocks/>
          </p:cNvCxnSpPr>
          <p:nvPr/>
        </p:nvCxnSpPr>
        <p:spPr>
          <a:xfrm flipV="1">
            <a:off x="1487401" y="3222218"/>
            <a:ext cx="876518" cy="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 name="Tekstfelt 11">
            <a:extLst>
              <a:ext uri="{FF2B5EF4-FFF2-40B4-BE49-F238E27FC236}">
                <a16:creationId xmlns:a16="http://schemas.microsoft.com/office/drawing/2014/main" id="{2A866AF9-B47C-9AFE-3619-0F1E8E59F13C}"/>
              </a:ext>
            </a:extLst>
          </p:cNvPr>
          <p:cNvSpPr txBox="1"/>
          <p:nvPr/>
        </p:nvSpPr>
        <p:spPr>
          <a:xfrm>
            <a:off x="1540114" y="3002928"/>
            <a:ext cx="837517" cy="2192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825" b="0" i="0" u="none" strike="noStrike" kern="1200" cap="none" spc="0" normalizeH="0" baseline="0" noProof="0" dirty="0">
                <a:ln>
                  <a:noFill/>
                </a:ln>
                <a:solidFill>
                  <a:srgbClr val="111111"/>
                </a:solidFill>
                <a:effectLst/>
                <a:uLnTx/>
                <a:uFillTx/>
                <a:latin typeface="Neue Haas Grotesk Text Pro" panose="020B0504020202020204" pitchFamily="34" charset="0"/>
                <a:ea typeface="+mn-ea"/>
                <a:cs typeface="+mn-cs"/>
              </a:rPr>
              <a:t>Har tildelt</a:t>
            </a:r>
          </a:p>
        </p:txBody>
      </p:sp>
      <p:pic>
        <p:nvPicPr>
          <p:cNvPr id="17" name="Grafik 16" descr="Bruger med massiv udfyldning">
            <a:extLst>
              <a:ext uri="{FF2B5EF4-FFF2-40B4-BE49-F238E27FC236}">
                <a16:creationId xmlns:a16="http://schemas.microsoft.com/office/drawing/2014/main" id="{02FBAE59-BCEE-4BAD-AFDC-42FF97DAAC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8275" y="2876506"/>
            <a:ext cx="685800" cy="685800"/>
          </a:xfrm>
          <a:prstGeom prst="rect">
            <a:avLst/>
          </a:prstGeom>
        </p:spPr>
      </p:pic>
      <p:sp>
        <p:nvSpPr>
          <p:cNvPr id="18" name="Rektangel 17">
            <a:extLst>
              <a:ext uri="{FF2B5EF4-FFF2-40B4-BE49-F238E27FC236}">
                <a16:creationId xmlns:a16="http://schemas.microsoft.com/office/drawing/2014/main" id="{FA45FB5F-643D-983F-9919-52181B197888}"/>
              </a:ext>
            </a:extLst>
          </p:cNvPr>
          <p:cNvSpPr/>
          <p:nvPr/>
        </p:nvSpPr>
        <p:spPr>
          <a:xfrm>
            <a:off x="5654689" y="4067030"/>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Dataafgrænsning</a:t>
            </a:r>
          </a:p>
        </p:txBody>
      </p:sp>
      <p:sp>
        <p:nvSpPr>
          <p:cNvPr id="19" name="Rektangel 18">
            <a:extLst>
              <a:ext uri="{FF2B5EF4-FFF2-40B4-BE49-F238E27FC236}">
                <a16:creationId xmlns:a16="http://schemas.microsoft.com/office/drawing/2014/main" id="{C432D110-044C-18AC-2C4B-FD7A0CB1A1FD}"/>
              </a:ext>
            </a:extLst>
          </p:cNvPr>
          <p:cNvSpPr/>
          <p:nvPr/>
        </p:nvSpPr>
        <p:spPr>
          <a:xfrm>
            <a:off x="2444074" y="3002929"/>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Bruger</a:t>
            </a:r>
          </a:p>
        </p:txBody>
      </p:sp>
      <p:cxnSp>
        <p:nvCxnSpPr>
          <p:cNvPr id="20" name="Lige forbindelse 10">
            <a:extLst>
              <a:ext uri="{FF2B5EF4-FFF2-40B4-BE49-F238E27FC236}">
                <a16:creationId xmlns:a16="http://schemas.microsoft.com/office/drawing/2014/main" id="{03B041DF-FBFA-9529-7365-17EBF91A7AE4}"/>
              </a:ext>
            </a:extLst>
          </p:cNvPr>
          <p:cNvCxnSpPr>
            <a:cxnSpLocks/>
          </p:cNvCxnSpPr>
          <p:nvPr/>
        </p:nvCxnSpPr>
        <p:spPr>
          <a:xfrm>
            <a:off x="6280393" y="3267861"/>
            <a:ext cx="0" cy="799169"/>
          </a:xfrm>
          <a:prstGeom prst="line">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1" name="Rektangel 20">
            <a:extLst>
              <a:ext uri="{FF2B5EF4-FFF2-40B4-BE49-F238E27FC236}">
                <a16:creationId xmlns:a16="http://schemas.microsoft.com/office/drawing/2014/main" id="{ECBFFA77-5799-035C-E346-6EF16F121B66}"/>
              </a:ext>
            </a:extLst>
          </p:cNvPr>
          <p:cNvSpPr/>
          <p:nvPr/>
        </p:nvSpPr>
        <p:spPr>
          <a:xfrm>
            <a:off x="4572000" y="3002928"/>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Jobfunktionsrolle</a:t>
            </a:r>
          </a:p>
        </p:txBody>
      </p:sp>
      <p:cxnSp>
        <p:nvCxnSpPr>
          <p:cNvPr id="22" name="Lige forbindelse 21">
            <a:extLst>
              <a:ext uri="{FF2B5EF4-FFF2-40B4-BE49-F238E27FC236}">
                <a16:creationId xmlns:a16="http://schemas.microsoft.com/office/drawing/2014/main" id="{9E43C1A3-3636-81D3-0433-F03E52D023CC}"/>
              </a:ext>
            </a:extLst>
          </p:cNvPr>
          <p:cNvCxnSpPr>
            <a:cxnSpLocks/>
          </p:cNvCxnSpPr>
          <p:nvPr/>
        </p:nvCxnSpPr>
        <p:spPr>
          <a:xfrm flipV="1">
            <a:off x="3695482" y="3271593"/>
            <a:ext cx="876518" cy="1"/>
          </a:xfrm>
          <a:prstGeom prst="line">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A0B32DF8-4EDD-B74B-06A4-D91E98E0078C}"/>
              </a:ext>
            </a:extLst>
          </p:cNvPr>
          <p:cNvSpPr/>
          <p:nvPr/>
        </p:nvSpPr>
        <p:spPr>
          <a:xfrm>
            <a:off x="6718651" y="3002928"/>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Brugersystemroller</a:t>
            </a:r>
          </a:p>
        </p:txBody>
      </p:sp>
      <p:sp>
        <p:nvSpPr>
          <p:cNvPr id="24" name="Tekstfelt 23">
            <a:extLst>
              <a:ext uri="{FF2B5EF4-FFF2-40B4-BE49-F238E27FC236}">
                <a16:creationId xmlns:a16="http://schemas.microsoft.com/office/drawing/2014/main" id="{D0AABA47-70DF-C006-DABA-27156D38993C}"/>
              </a:ext>
            </a:extLst>
          </p:cNvPr>
          <p:cNvSpPr txBox="1"/>
          <p:nvPr/>
        </p:nvSpPr>
        <p:spPr>
          <a:xfrm>
            <a:off x="3809076" y="3016860"/>
            <a:ext cx="862781" cy="219291"/>
          </a:xfrm>
          <a:prstGeom prst="rect">
            <a:avLst/>
          </a:prstGeom>
          <a:noFill/>
        </p:spPr>
        <p:txBody>
          <a:bodyPr wrap="square" rtlCol="0">
            <a:spAutoFit/>
          </a:bodyPr>
          <a:lstStyle/>
          <a:p>
            <a:r>
              <a:rPr lang="da-DK" sz="825" dirty="0">
                <a:latin typeface="Neue Haas Grotesk Text Pro" panose="020B0504020202020204" pitchFamily="34" charset="0"/>
              </a:rPr>
              <a:t>Har tildelt</a:t>
            </a:r>
          </a:p>
        </p:txBody>
      </p:sp>
      <p:cxnSp>
        <p:nvCxnSpPr>
          <p:cNvPr id="25" name="Lige forbindelse 24">
            <a:extLst>
              <a:ext uri="{FF2B5EF4-FFF2-40B4-BE49-F238E27FC236}">
                <a16:creationId xmlns:a16="http://schemas.microsoft.com/office/drawing/2014/main" id="{379B6800-E050-3255-50D7-E9B68A15DA63}"/>
              </a:ext>
            </a:extLst>
          </p:cNvPr>
          <p:cNvCxnSpPr>
            <a:cxnSpLocks/>
          </p:cNvCxnSpPr>
          <p:nvPr/>
        </p:nvCxnSpPr>
        <p:spPr>
          <a:xfrm flipV="1">
            <a:off x="5823408" y="3271591"/>
            <a:ext cx="895244" cy="1"/>
          </a:xfrm>
          <a:prstGeom prst="line">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6" name="Tekstfelt 25">
            <a:extLst>
              <a:ext uri="{FF2B5EF4-FFF2-40B4-BE49-F238E27FC236}">
                <a16:creationId xmlns:a16="http://schemas.microsoft.com/office/drawing/2014/main" id="{947E9147-FCF7-9290-AF9E-3AB8AD02F46D}"/>
              </a:ext>
            </a:extLst>
          </p:cNvPr>
          <p:cNvSpPr txBox="1"/>
          <p:nvPr/>
        </p:nvSpPr>
        <p:spPr>
          <a:xfrm>
            <a:off x="5937914" y="3026760"/>
            <a:ext cx="862781" cy="219291"/>
          </a:xfrm>
          <a:prstGeom prst="rect">
            <a:avLst/>
          </a:prstGeom>
          <a:noFill/>
        </p:spPr>
        <p:txBody>
          <a:bodyPr wrap="square" rtlCol="0">
            <a:spAutoFit/>
          </a:bodyPr>
          <a:lstStyle/>
          <a:p>
            <a:r>
              <a:rPr lang="da-DK" sz="825" dirty="0">
                <a:latin typeface="Neue Haas Grotesk Text Pro" panose="020B0504020202020204" pitchFamily="34" charset="0"/>
              </a:rPr>
              <a:t>Indeholder</a:t>
            </a:r>
          </a:p>
        </p:txBody>
      </p:sp>
      <p:sp>
        <p:nvSpPr>
          <p:cNvPr id="27" name="Tekstfelt 26">
            <a:extLst>
              <a:ext uri="{FF2B5EF4-FFF2-40B4-BE49-F238E27FC236}">
                <a16:creationId xmlns:a16="http://schemas.microsoft.com/office/drawing/2014/main" id="{1E6EFEF6-78BD-8D9C-F99E-77290BECB4BF}"/>
              </a:ext>
            </a:extLst>
          </p:cNvPr>
          <p:cNvSpPr txBox="1"/>
          <p:nvPr/>
        </p:nvSpPr>
        <p:spPr>
          <a:xfrm>
            <a:off x="6305988" y="3751448"/>
            <a:ext cx="862781" cy="219291"/>
          </a:xfrm>
          <a:prstGeom prst="rect">
            <a:avLst/>
          </a:prstGeom>
          <a:noFill/>
        </p:spPr>
        <p:txBody>
          <a:bodyPr wrap="square" rtlCol="0">
            <a:spAutoFit/>
          </a:bodyPr>
          <a:lstStyle/>
          <a:p>
            <a:r>
              <a:rPr lang="da-DK" sz="825" dirty="0">
                <a:latin typeface="Neue Haas Grotesk Text Pro" panose="020B0504020202020204" pitchFamily="34" charset="0"/>
              </a:rPr>
              <a:t>Afgrænser</a:t>
            </a:r>
          </a:p>
        </p:txBody>
      </p:sp>
    </p:spTree>
    <p:extLst>
      <p:ext uri="{BB962C8B-B14F-4D97-AF65-F5344CB8AC3E}">
        <p14:creationId xmlns:p14="http://schemas.microsoft.com/office/powerpoint/2010/main" val="2935479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ABC87B-813A-ECC1-8453-93FC025FBAC2}"/>
              </a:ext>
            </a:extLst>
          </p:cNvPr>
          <p:cNvSpPr>
            <a:spLocks noGrp="1"/>
          </p:cNvSpPr>
          <p:nvPr>
            <p:ph type="title"/>
          </p:nvPr>
        </p:nvSpPr>
        <p:spPr/>
        <p:txBody>
          <a:bodyPr/>
          <a:lstStyle/>
          <a:p>
            <a:r>
              <a:rPr lang="da-DK" dirty="0">
                <a:latin typeface="Neue Haas Grotesk Text Pro"/>
              </a:rPr>
              <a:t>Bruger, roller &amp; dataafgrænsninger</a:t>
            </a:r>
            <a:br>
              <a:rPr lang="da-DK" dirty="0"/>
            </a:br>
            <a:r>
              <a:rPr lang="da-DK" sz="1800" dirty="0">
                <a:latin typeface="Neue Haas Grotesk Text Pro"/>
              </a:rPr>
              <a:t>Eksempel med sagsbehandler</a:t>
            </a:r>
          </a:p>
        </p:txBody>
      </p:sp>
      <p:sp>
        <p:nvSpPr>
          <p:cNvPr id="3" name="Pladsholder til tekst 2">
            <a:extLst>
              <a:ext uri="{FF2B5EF4-FFF2-40B4-BE49-F238E27FC236}">
                <a16:creationId xmlns:a16="http://schemas.microsoft.com/office/drawing/2014/main" id="{7B887595-FB62-C8D0-AF26-8F2FFE899897}"/>
              </a:ext>
            </a:extLst>
          </p:cNvPr>
          <p:cNvSpPr>
            <a:spLocks noGrp="1"/>
          </p:cNvSpPr>
          <p:nvPr>
            <p:ph type="body" sz="quarter" idx="10"/>
          </p:nvPr>
        </p:nvSpPr>
        <p:spPr>
          <a:xfrm>
            <a:off x="468313" y="1419225"/>
            <a:ext cx="8207376" cy="1168736"/>
          </a:xfrm>
        </p:spPr>
        <p:txBody>
          <a:bodyPr vert="horz" lIns="0" tIns="0" rIns="91440" bIns="0" rtlCol="0" anchor="t">
            <a:noAutofit/>
          </a:bodyPr>
          <a:lstStyle/>
          <a:p>
            <a:pPr marL="251460" indent="-251460"/>
            <a:r>
              <a:rPr lang="da-DK" sz="1200" b="1">
                <a:latin typeface="Neue Haas Grotesk Text Pro"/>
              </a:rPr>
              <a:t>Jobfunktionsroller</a:t>
            </a:r>
            <a:r>
              <a:rPr lang="da-DK" sz="1200">
                <a:latin typeface="Neue Haas Grotesk Text Pro"/>
              </a:rPr>
              <a:t>: Brugeren har fået tildelt rollen, sagsbehandler for boligydelser</a:t>
            </a:r>
          </a:p>
          <a:p>
            <a:pPr marL="251460" indent="-251460" algn="l"/>
            <a:r>
              <a:rPr lang="da-DK" sz="1200" b="1" dirty="0">
                <a:latin typeface="Neue Haas Grotesk Text Pro"/>
              </a:rPr>
              <a:t>Brugersystemroller</a:t>
            </a:r>
            <a:r>
              <a:rPr lang="da-DK" sz="1200">
                <a:latin typeface="Neue Haas Grotesk Text Pro"/>
              </a:rPr>
              <a:t> der er tilkoblet til jobfunktionsrollen angiver, at man må læse i ydelsessystem x</a:t>
            </a:r>
          </a:p>
          <a:p>
            <a:pPr marL="251460" indent="-251460"/>
            <a:r>
              <a:rPr lang="da-DK" sz="1200" b="1">
                <a:latin typeface="Neue Haas Grotesk Text Pro"/>
              </a:rPr>
              <a:t>Dataafgrænsningen: </a:t>
            </a:r>
            <a:r>
              <a:rPr lang="da-DK" sz="1200">
                <a:latin typeface="Neue Haas Grotesk Text Pro"/>
              </a:rPr>
              <a:t>Afgrænser læs-rollen til at det kun er ydelser, der omhandler 32.06 Boligstøtte </a:t>
            </a:r>
          </a:p>
          <a:p>
            <a:pPr marL="251460" indent="-251460"/>
            <a:endParaRPr lang="da-DK" dirty="0">
              <a:latin typeface="Neue Haas Grotesk Text Pro"/>
            </a:endParaRPr>
          </a:p>
        </p:txBody>
      </p:sp>
      <p:sp>
        <p:nvSpPr>
          <p:cNvPr id="4" name="Pladsholder til tekst 3">
            <a:extLst>
              <a:ext uri="{FF2B5EF4-FFF2-40B4-BE49-F238E27FC236}">
                <a16:creationId xmlns:a16="http://schemas.microsoft.com/office/drawing/2014/main" id="{F53D2D68-EC66-F042-90BC-A22EADF259C9}"/>
              </a:ext>
            </a:extLst>
          </p:cNvPr>
          <p:cNvSpPr>
            <a:spLocks noGrp="1"/>
          </p:cNvSpPr>
          <p:nvPr>
            <p:ph type="body" sz="quarter" idx="11"/>
          </p:nvPr>
        </p:nvSpPr>
        <p:spPr/>
        <p:txBody>
          <a:bodyPr/>
          <a:lstStyle/>
          <a:p>
            <a:r>
              <a:rPr lang="da-DK" dirty="0"/>
              <a:t>Generelle begreber</a:t>
            </a:r>
          </a:p>
        </p:txBody>
      </p:sp>
      <p:sp>
        <p:nvSpPr>
          <p:cNvPr id="24" name="Rektangel 23">
            <a:extLst>
              <a:ext uri="{FF2B5EF4-FFF2-40B4-BE49-F238E27FC236}">
                <a16:creationId xmlns:a16="http://schemas.microsoft.com/office/drawing/2014/main" id="{D5638936-E24E-FD16-F8AD-8645963724D5}"/>
              </a:ext>
            </a:extLst>
          </p:cNvPr>
          <p:cNvSpPr/>
          <p:nvPr/>
        </p:nvSpPr>
        <p:spPr>
          <a:xfrm>
            <a:off x="3462785" y="3848354"/>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KLE: 32.06.*</a:t>
            </a:r>
          </a:p>
        </p:txBody>
      </p:sp>
      <p:sp>
        <p:nvSpPr>
          <p:cNvPr id="25" name="Rektangel 24">
            <a:extLst>
              <a:ext uri="{FF2B5EF4-FFF2-40B4-BE49-F238E27FC236}">
                <a16:creationId xmlns:a16="http://schemas.microsoft.com/office/drawing/2014/main" id="{C74A31F3-F81B-50A1-6F5D-BD7DF7227045}"/>
              </a:ext>
            </a:extLst>
          </p:cNvPr>
          <p:cNvSpPr/>
          <p:nvPr/>
        </p:nvSpPr>
        <p:spPr>
          <a:xfrm>
            <a:off x="2398822" y="2838931"/>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Sagsbehandler: Boligydelser</a:t>
            </a:r>
          </a:p>
        </p:txBody>
      </p:sp>
      <p:sp>
        <p:nvSpPr>
          <p:cNvPr id="26" name="Rektangel 25">
            <a:extLst>
              <a:ext uri="{FF2B5EF4-FFF2-40B4-BE49-F238E27FC236}">
                <a16:creationId xmlns:a16="http://schemas.microsoft.com/office/drawing/2014/main" id="{69113AAE-44AE-792F-CDFA-24D04298B56E}"/>
              </a:ext>
            </a:extLst>
          </p:cNvPr>
          <p:cNvSpPr/>
          <p:nvPr/>
        </p:nvSpPr>
        <p:spPr>
          <a:xfrm>
            <a:off x="4540460" y="2829063"/>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Læs</a:t>
            </a:r>
          </a:p>
        </p:txBody>
      </p:sp>
      <p:cxnSp>
        <p:nvCxnSpPr>
          <p:cNvPr id="27" name="Lige forbindelse 26">
            <a:extLst>
              <a:ext uri="{FF2B5EF4-FFF2-40B4-BE49-F238E27FC236}">
                <a16:creationId xmlns:a16="http://schemas.microsoft.com/office/drawing/2014/main" id="{67A65D76-B3E7-B337-EC7C-89292B9F8289}"/>
              </a:ext>
            </a:extLst>
          </p:cNvPr>
          <p:cNvCxnSpPr>
            <a:cxnSpLocks/>
          </p:cNvCxnSpPr>
          <p:nvPr/>
        </p:nvCxnSpPr>
        <p:spPr>
          <a:xfrm flipV="1">
            <a:off x="3650230" y="3097727"/>
            <a:ext cx="890231" cy="1"/>
          </a:xfrm>
          <a:prstGeom prst="line">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8" name="Tekstfelt 27">
            <a:extLst>
              <a:ext uri="{FF2B5EF4-FFF2-40B4-BE49-F238E27FC236}">
                <a16:creationId xmlns:a16="http://schemas.microsoft.com/office/drawing/2014/main" id="{3280BD8C-93EA-97AA-3550-11041965E838}"/>
              </a:ext>
            </a:extLst>
          </p:cNvPr>
          <p:cNvSpPr txBox="1"/>
          <p:nvPr/>
        </p:nvSpPr>
        <p:spPr>
          <a:xfrm>
            <a:off x="3783675" y="2868655"/>
            <a:ext cx="862781" cy="219291"/>
          </a:xfrm>
          <a:prstGeom prst="rect">
            <a:avLst/>
          </a:prstGeom>
          <a:noFill/>
        </p:spPr>
        <p:txBody>
          <a:bodyPr wrap="square" rtlCol="0">
            <a:spAutoFit/>
          </a:bodyPr>
          <a:lstStyle/>
          <a:p>
            <a:r>
              <a:rPr lang="da-DK" sz="825" dirty="0">
                <a:latin typeface="Neue Haas Grotesk Text Pro" panose="020B0504020202020204" pitchFamily="34" charset="0"/>
              </a:rPr>
              <a:t>Indeholder</a:t>
            </a:r>
          </a:p>
        </p:txBody>
      </p:sp>
      <p:cxnSp>
        <p:nvCxnSpPr>
          <p:cNvPr id="29" name="Lige forbindelse 28">
            <a:extLst>
              <a:ext uri="{FF2B5EF4-FFF2-40B4-BE49-F238E27FC236}">
                <a16:creationId xmlns:a16="http://schemas.microsoft.com/office/drawing/2014/main" id="{8456C4E2-8BEF-DEEA-A19D-A4D75B8109C6}"/>
              </a:ext>
            </a:extLst>
          </p:cNvPr>
          <p:cNvCxnSpPr>
            <a:cxnSpLocks/>
          </p:cNvCxnSpPr>
          <p:nvPr/>
        </p:nvCxnSpPr>
        <p:spPr>
          <a:xfrm flipV="1">
            <a:off x="1515448" y="3107595"/>
            <a:ext cx="876518" cy="1"/>
          </a:xfrm>
          <a:prstGeom prst="line">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0" name="Lige forbindelse 29">
            <a:extLst>
              <a:ext uri="{FF2B5EF4-FFF2-40B4-BE49-F238E27FC236}">
                <a16:creationId xmlns:a16="http://schemas.microsoft.com/office/drawing/2014/main" id="{98CC0DD0-4F6D-43BE-E25A-49527D5E213E}"/>
              </a:ext>
            </a:extLst>
          </p:cNvPr>
          <p:cNvCxnSpPr>
            <a:cxnSpLocks/>
          </p:cNvCxnSpPr>
          <p:nvPr/>
        </p:nvCxnSpPr>
        <p:spPr>
          <a:xfrm>
            <a:off x="4088489" y="3097726"/>
            <a:ext cx="0" cy="750628"/>
          </a:xfrm>
          <a:prstGeom prst="line">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1" name="Tekstfelt 30">
            <a:extLst>
              <a:ext uri="{FF2B5EF4-FFF2-40B4-BE49-F238E27FC236}">
                <a16:creationId xmlns:a16="http://schemas.microsoft.com/office/drawing/2014/main" id="{87CE4973-A14C-A274-E272-B5DAC96EC90B}"/>
              </a:ext>
            </a:extLst>
          </p:cNvPr>
          <p:cNvSpPr txBox="1"/>
          <p:nvPr/>
        </p:nvSpPr>
        <p:spPr>
          <a:xfrm>
            <a:off x="1597614" y="2868655"/>
            <a:ext cx="862781" cy="219291"/>
          </a:xfrm>
          <a:prstGeom prst="rect">
            <a:avLst/>
          </a:prstGeom>
          <a:noFill/>
        </p:spPr>
        <p:txBody>
          <a:bodyPr wrap="square" rtlCol="0">
            <a:spAutoFit/>
          </a:bodyPr>
          <a:lstStyle/>
          <a:p>
            <a:r>
              <a:rPr lang="da-DK" sz="825" dirty="0">
                <a:latin typeface="Neue Haas Grotesk Text Pro" panose="020B0504020202020204" pitchFamily="34" charset="0"/>
              </a:rPr>
              <a:t>Har tildelt</a:t>
            </a:r>
          </a:p>
        </p:txBody>
      </p:sp>
      <p:sp>
        <p:nvSpPr>
          <p:cNvPr id="32" name="Tekstfelt 31">
            <a:extLst>
              <a:ext uri="{FF2B5EF4-FFF2-40B4-BE49-F238E27FC236}">
                <a16:creationId xmlns:a16="http://schemas.microsoft.com/office/drawing/2014/main" id="{AAB5136F-5C9D-7B7E-0B47-05FB6C793134}"/>
              </a:ext>
            </a:extLst>
          </p:cNvPr>
          <p:cNvSpPr txBox="1"/>
          <p:nvPr/>
        </p:nvSpPr>
        <p:spPr>
          <a:xfrm>
            <a:off x="4088488" y="3522934"/>
            <a:ext cx="862781" cy="219291"/>
          </a:xfrm>
          <a:prstGeom prst="rect">
            <a:avLst/>
          </a:prstGeom>
          <a:noFill/>
        </p:spPr>
        <p:txBody>
          <a:bodyPr wrap="square" rtlCol="0">
            <a:spAutoFit/>
          </a:bodyPr>
          <a:lstStyle/>
          <a:p>
            <a:r>
              <a:rPr lang="da-DK" sz="825" dirty="0">
                <a:latin typeface="Neue Haas Grotesk Text Pro" panose="020B0504020202020204" pitchFamily="34" charset="0"/>
              </a:rPr>
              <a:t>Afgrænser</a:t>
            </a:r>
          </a:p>
        </p:txBody>
      </p:sp>
      <p:sp>
        <p:nvSpPr>
          <p:cNvPr id="33" name="Rektangel 32">
            <a:extLst>
              <a:ext uri="{FF2B5EF4-FFF2-40B4-BE49-F238E27FC236}">
                <a16:creationId xmlns:a16="http://schemas.microsoft.com/office/drawing/2014/main" id="{244C9C98-D98E-2E3E-25D3-5855F065528D}"/>
              </a:ext>
            </a:extLst>
          </p:cNvPr>
          <p:cNvSpPr/>
          <p:nvPr/>
        </p:nvSpPr>
        <p:spPr>
          <a:xfrm>
            <a:off x="6695812" y="2806946"/>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Ydelses system X</a:t>
            </a:r>
          </a:p>
        </p:txBody>
      </p:sp>
      <p:cxnSp>
        <p:nvCxnSpPr>
          <p:cNvPr id="34" name="Lige forbindelse 33">
            <a:extLst>
              <a:ext uri="{FF2B5EF4-FFF2-40B4-BE49-F238E27FC236}">
                <a16:creationId xmlns:a16="http://schemas.microsoft.com/office/drawing/2014/main" id="{7C4079C4-723F-9AE3-B373-88452104F7A3}"/>
              </a:ext>
            </a:extLst>
          </p:cNvPr>
          <p:cNvCxnSpPr>
            <a:cxnSpLocks/>
          </p:cNvCxnSpPr>
          <p:nvPr/>
        </p:nvCxnSpPr>
        <p:spPr>
          <a:xfrm flipV="1">
            <a:off x="5805581" y="3087423"/>
            <a:ext cx="876518" cy="1"/>
          </a:xfrm>
          <a:prstGeom prst="line">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5" name="Tekstfelt 34">
            <a:extLst>
              <a:ext uri="{FF2B5EF4-FFF2-40B4-BE49-F238E27FC236}">
                <a16:creationId xmlns:a16="http://schemas.microsoft.com/office/drawing/2014/main" id="{4AF58CB0-E513-4AD9-6E3F-E5DE7C339AA9}"/>
              </a:ext>
            </a:extLst>
          </p:cNvPr>
          <p:cNvSpPr txBox="1"/>
          <p:nvPr/>
        </p:nvSpPr>
        <p:spPr>
          <a:xfrm>
            <a:off x="5966995" y="2856840"/>
            <a:ext cx="862781" cy="219291"/>
          </a:xfrm>
          <a:prstGeom prst="rect">
            <a:avLst/>
          </a:prstGeom>
          <a:noFill/>
        </p:spPr>
        <p:txBody>
          <a:bodyPr wrap="square" rtlCol="0">
            <a:spAutoFit/>
          </a:bodyPr>
          <a:lstStyle/>
          <a:p>
            <a:r>
              <a:rPr lang="da-DK" sz="825" dirty="0">
                <a:latin typeface="Neue Haas Grotesk Text Pro" panose="020B0504020202020204" pitchFamily="34" charset="0"/>
              </a:rPr>
              <a:t>Gælder for</a:t>
            </a:r>
          </a:p>
        </p:txBody>
      </p:sp>
      <p:pic>
        <p:nvPicPr>
          <p:cNvPr id="36" name="Grafik 35" descr="Bruger med massiv udfyldning">
            <a:extLst>
              <a:ext uri="{FF2B5EF4-FFF2-40B4-BE49-F238E27FC236}">
                <a16:creationId xmlns:a16="http://schemas.microsoft.com/office/drawing/2014/main" id="{6E189904-6B6E-3CDA-4E87-3C07664FED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6322" y="2761883"/>
            <a:ext cx="685800" cy="685800"/>
          </a:xfrm>
          <a:prstGeom prst="rect">
            <a:avLst/>
          </a:prstGeom>
        </p:spPr>
      </p:pic>
      <p:sp>
        <p:nvSpPr>
          <p:cNvPr id="37" name="Pil: højre 36">
            <a:extLst>
              <a:ext uri="{FF2B5EF4-FFF2-40B4-BE49-F238E27FC236}">
                <a16:creationId xmlns:a16="http://schemas.microsoft.com/office/drawing/2014/main" id="{E2177969-D0D9-E8D3-D843-12BB476DB519}"/>
              </a:ext>
            </a:extLst>
          </p:cNvPr>
          <p:cNvSpPr/>
          <p:nvPr/>
        </p:nvSpPr>
        <p:spPr>
          <a:xfrm rot="18439222">
            <a:off x="2556122" y="3522515"/>
            <a:ext cx="536233" cy="247454"/>
          </a:xfrm>
          <a:prstGeom prst="rightArrow">
            <a:avLst/>
          </a:prstGeom>
          <a:solidFill>
            <a:schemeClr val="bg1"/>
          </a:solidFill>
          <a:ln>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sz="1050" dirty="0">
              <a:latin typeface="Trebuchet MS" panose="020B0603020202020204" pitchFamily="34" charset="0"/>
            </a:endParaRPr>
          </a:p>
        </p:txBody>
      </p:sp>
      <p:sp>
        <p:nvSpPr>
          <p:cNvPr id="38" name="Tekstfelt 37">
            <a:extLst>
              <a:ext uri="{FF2B5EF4-FFF2-40B4-BE49-F238E27FC236}">
                <a16:creationId xmlns:a16="http://schemas.microsoft.com/office/drawing/2014/main" id="{E22E4471-FA98-A195-2D71-CCF8DA861162}"/>
              </a:ext>
            </a:extLst>
          </p:cNvPr>
          <p:cNvSpPr txBox="1"/>
          <p:nvPr/>
        </p:nvSpPr>
        <p:spPr>
          <a:xfrm>
            <a:off x="1891705" y="3920810"/>
            <a:ext cx="1127817" cy="219291"/>
          </a:xfrm>
          <a:prstGeom prst="rect">
            <a:avLst/>
          </a:prstGeom>
          <a:noFill/>
        </p:spPr>
        <p:txBody>
          <a:bodyPr wrap="square" rtlCol="0">
            <a:spAutoFit/>
          </a:bodyPr>
          <a:lstStyle/>
          <a:p>
            <a:r>
              <a:rPr lang="da-DK" sz="825" b="1" u="sng" dirty="0">
                <a:latin typeface="Neue Haas Grotesk Text Pro" panose="020B0504020202020204" pitchFamily="34" charset="0"/>
              </a:rPr>
              <a:t>Jobfunktionsrolle</a:t>
            </a:r>
          </a:p>
        </p:txBody>
      </p:sp>
      <p:sp>
        <p:nvSpPr>
          <p:cNvPr id="39" name="Pil: højre 38">
            <a:extLst>
              <a:ext uri="{FF2B5EF4-FFF2-40B4-BE49-F238E27FC236}">
                <a16:creationId xmlns:a16="http://schemas.microsoft.com/office/drawing/2014/main" id="{AE2C2AE0-AB17-1D6A-C61C-F0A60C07B8D6}"/>
              </a:ext>
            </a:extLst>
          </p:cNvPr>
          <p:cNvSpPr/>
          <p:nvPr/>
        </p:nvSpPr>
        <p:spPr>
          <a:xfrm rot="13777758">
            <a:off x="5047421" y="3527074"/>
            <a:ext cx="536233" cy="247454"/>
          </a:xfrm>
          <a:prstGeom prst="rightArrow">
            <a:avLst/>
          </a:prstGeom>
          <a:solidFill>
            <a:schemeClr val="bg1"/>
          </a:solidFill>
          <a:ln>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sz="1050" dirty="0">
              <a:latin typeface="Trebuchet MS" panose="020B0603020202020204" pitchFamily="34" charset="0"/>
            </a:endParaRPr>
          </a:p>
        </p:txBody>
      </p:sp>
      <p:sp>
        <p:nvSpPr>
          <p:cNvPr id="40" name="Tekstfelt 39">
            <a:extLst>
              <a:ext uri="{FF2B5EF4-FFF2-40B4-BE49-F238E27FC236}">
                <a16:creationId xmlns:a16="http://schemas.microsoft.com/office/drawing/2014/main" id="{BCEAFB3F-143F-CE74-2672-CF4AE4B19DD5}"/>
              </a:ext>
            </a:extLst>
          </p:cNvPr>
          <p:cNvSpPr txBox="1"/>
          <p:nvPr/>
        </p:nvSpPr>
        <p:spPr>
          <a:xfrm>
            <a:off x="5532415" y="3750250"/>
            <a:ext cx="1127817" cy="219291"/>
          </a:xfrm>
          <a:prstGeom prst="rect">
            <a:avLst/>
          </a:prstGeom>
          <a:noFill/>
        </p:spPr>
        <p:txBody>
          <a:bodyPr wrap="square" rtlCol="0">
            <a:spAutoFit/>
          </a:bodyPr>
          <a:lstStyle/>
          <a:p>
            <a:r>
              <a:rPr lang="da-DK" sz="825" b="1" u="sng" dirty="0">
                <a:latin typeface="Neue Haas Grotesk Text Pro" panose="020B0504020202020204" pitchFamily="34" charset="0"/>
              </a:rPr>
              <a:t>Brugersystemrolle</a:t>
            </a:r>
          </a:p>
        </p:txBody>
      </p:sp>
      <p:sp>
        <p:nvSpPr>
          <p:cNvPr id="41" name="Pil: højre 40">
            <a:extLst>
              <a:ext uri="{FF2B5EF4-FFF2-40B4-BE49-F238E27FC236}">
                <a16:creationId xmlns:a16="http://schemas.microsoft.com/office/drawing/2014/main" id="{05AE0B51-FBCF-E73F-FDCC-ACC4FCE98715}"/>
              </a:ext>
            </a:extLst>
          </p:cNvPr>
          <p:cNvSpPr/>
          <p:nvPr/>
        </p:nvSpPr>
        <p:spPr>
          <a:xfrm rot="13777758">
            <a:off x="4646271" y="4563718"/>
            <a:ext cx="536233" cy="247454"/>
          </a:xfrm>
          <a:prstGeom prst="rightArrow">
            <a:avLst/>
          </a:prstGeom>
          <a:solidFill>
            <a:schemeClr val="bg1"/>
          </a:solidFill>
          <a:ln>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sz="1050" dirty="0">
              <a:latin typeface="Trebuchet MS" panose="020B0603020202020204" pitchFamily="34" charset="0"/>
            </a:endParaRPr>
          </a:p>
        </p:txBody>
      </p:sp>
      <p:sp>
        <p:nvSpPr>
          <p:cNvPr id="42" name="Tekstfelt 41">
            <a:extLst>
              <a:ext uri="{FF2B5EF4-FFF2-40B4-BE49-F238E27FC236}">
                <a16:creationId xmlns:a16="http://schemas.microsoft.com/office/drawing/2014/main" id="{B176DABE-C12F-A18D-71FF-DAC868D5AC85}"/>
              </a:ext>
            </a:extLst>
          </p:cNvPr>
          <p:cNvSpPr txBox="1"/>
          <p:nvPr/>
        </p:nvSpPr>
        <p:spPr>
          <a:xfrm>
            <a:off x="5107358" y="4854154"/>
            <a:ext cx="1127817" cy="219291"/>
          </a:xfrm>
          <a:prstGeom prst="rect">
            <a:avLst/>
          </a:prstGeom>
          <a:noFill/>
        </p:spPr>
        <p:txBody>
          <a:bodyPr wrap="square" rtlCol="0">
            <a:spAutoFit/>
          </a:bodyPr>
          <a:lstStyle/>
          <a:p>
            <a:r>
              <a:rPr lang="da-DK" sz="825" b="1" u="sng" dirty="0">
                <a:latin typeface="Neue Haas Grotesk Text Pro" panose="020B0504020202020204" pitchFamily="34" charset="0"/>
              </a:rPr>
              <a:t>Dataafgrænsning</a:t>
            </a:r>
          </a:p>
        </p:txBody>
      </p:sp>
    </p:spTree>
    <p:extLst>
      <p:ext uri="{BB962C8B-B14F-4D97-AF65-F5344CB8AC3E}">
        <p14:creationId xmlns:p14="http://schemas.microsoft.com/office/powerpoint/2010/main" val="2465000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A03EA9-A08C-4ED2-6953-8C48B656BCE7}"/>
              </a:ext>
            </a:extLst>
          </p:cNvPr>
          <p:cNvSpPr>
            <a:spLocks noGrp="1"/>
          </p:cNvSpPr>
          <p:nvPr>
            <p:ph type="title"/>
          </p:nvPr>
        </p:nvSpPr>
        <p:spPr/>
        <p:txBody>
          <a:bodyPr/>
          <a:lstStyle/>
          <a:p>
            <a:r>
              <a:rPr lang="da-DK" dirty="0">
                <a:latin typeface="Neue Haas Grotesk Text Pro"/>
              </a:rPr>
              <a:t>Bruger, roller &amp; dataafgrænsninger</a:t>
            </a:r>
            <a:br>
              <a:rPr lang="da-DK" dirty="0"/>
            </a:br>
            <a:r>
              <a:rPr lang="da-DK" sz="1800" dirty="0">
                <a:latin typeface="Neue Haas Grotesk Text Pro"/>
              </a:rPr>
              <a:t>Eksempel med leder for Ydelsescenter</a:t>
            </a:r>
          </a:p>
        </p:txBody>
      </p:sp>
      <p:sp>
        <p:nvSpPr>
          <p:cNvPr id="3" name="Pladsholder til tekst 2">
            <a:extLst>
              <a:ext uri="{FF2B5EF4-FFF2-40B4-BE49-F238E27FC236}">
                <a16:creationId xmlns:a16="http://schemas.microsoft.com/office/drawing/2014/main" id="{2C7E3089-0C5F-DDF4-D9A1-5E00DF288324}"/>
              </a:ext>
            </a:extLst>
          </p:cNvPr>
          <p:cNvSpPr>
            <a:spLocks noGrp="1"/>
          </p:cNvSpPr>
          <p:nvPr>
            <p:ph type="body" sz="quarter" idx="10"/>
          </p:nvPr>
        </p:nvSpPr>
        <p:spPr>
          <a:xfrm>
            <a:off x="468313" y="1419225"/>
            <a:ext cx="8207376" cy="1512565"/>
          </a:xfrm>
        </p:spPr>
        <p:txBody>
          <a:bodyPr vert="horz" lIns="0" tIns="0" rIns="91440" bIns="0" rtlCol="0" anchor="t">
            <a:noAutofit/>
          </a:bodyPr>
          <a:lstStyle/>
          <a:p>
            <a:pPr marL="251460" indent="-251460"/>
            <a:r>
              <a:rPr lang="da-DK" sz="1200" b="1" dirty="0">
                <a:latin typeface="Neue Haas Grotesk Text Pro"/>
              </a:rPr>
              <a:t>Jobfunktionsroller: </a:t>
            </a:r>
            <a:r>
              <a:rPr lang="da-DK" sz="1200" dirty="0">
                <a:latin typeface="Neue Haas Grotesk Text Pro"/>
              </a:rPr>
              <a:t>Brugeren har fået tildelt rollen ‘leder for ydelsescenter’.</a:t>
            </a:r>
          </a:p>
          <a:p>
            <a:pPr marL="251460" indent="-251460"/>
            <a:r>
              <a:rPr lang="da-DK" sz="1200" b="1" dirty="0">
                <a:latin typeface="Neue Haas Grotesk Text Pro"/>
              </a:rPr>
              <a:t>Brugersystemroller: </a:t>
            </a:r>
            <a:r>
              <a:rPr lang="da-DK" sz="1200" dirty="0">
                <a:latin typeface="Neue Haas Grotesk Text Pro"/>
              </a:rPr>
              <a:t>Denne er tilkoblet til jobfunktionsrollen, og angiver om brugeren må ‘se rapporter’ i ydelsessystem X.</a:t>
            </a:r>
          </a:p>
          <a:p>
            <a:pPr marL="251460" indent="-251460"/>
            <a:r>
              <a:rPr lang="da-DK" sz="1200" b="1" dirty="0">
                <a:latin typeface="Neue Haas Grotesk Text Pro"/>
              </a:rPr>
              <a:t>Dataafgrænsningen: </a:t>
            </a:r>
            <a:r>
              <a:rPr lang="da-DK" sz="1200" dirty="0">
                <a:latin typeface="Neue Haas Grotesk Text Pro"/>
              </a:rPr>
              <a:t>Afgrænser ‘Se </a:t>
            </a:r>
            <a:r>
              <a:rPr lang="da-DK" sz="1200" err="1">
                <a:latin typeface="Neue Haas Grotesk Text Pro"/>
              </a:rPr>
              <a:t>rapporter’-rollen</a:t>
            </a:r>
            <a:r>
              <a:rPr lang="da-DK" sz="1200" dirty="0">
                <a:latin typeface="Neue Haas Grotesk Text Pro"/>
              </a:rPr>
              <a:t> til at den kun er rapporter, der vedrører den organisationsenhed der har UUID ‘oj38z…’.</a:t>
            </a:r>
          </a:p>
          <a:p>
            <a:pPr marL="251460" indent="-251460"/>
            <a:endParaRPr lang="da-DK" dirty="0">
              <a:latin typeface="Neue Haas Grotesk Text Pro"/>
            </a:endParaRPr>
          </a:p>
        </p:txBody>
      </p:sp>
      <p:sp>
        <p:nvSpPr>
          <p:cNvPr id="4" name="Pladsholder til tekst 3">
            <a:extLst>
              <a:ext uri="{FF2B5EF4-FFF2-40B4-BE49-F238E27FC236}">
                <a16:creationId xmlns:a16="http://schemas.microsoft.com/office/drawing/2014/main" id="{1EDCBB29-06FC-211F-B560-1BC716DA0886}"/>
              </a:ext>
            </a:extLst>
          </p:cNvPr>
          <p:cNvSpPr>
            <a:spLocks noGrp="1"/>
          </p:cNvSpPr>
          <p:nvPr>
            <p:ph type="body" sz="quarter" idx="11"/>
          </p:nvPr>
        </p:nvSpPr>
        <p:spPr/>
        <p:txBody>
          <a:bodyPr/>
          <a:lstStyle/>
          <a:p>
            <a:r>
              <a:rPr lang="da-DK" dirty="0"/>
              <a:t>Generelle begreber</a:t>
            </a:r>
          </a:p>
        </p:txBody>
      </p:sp>
      <p:sp>
        <p:nvSpPr>
          <p:cNvPr id="5" name="Rektangel 4">
            <a:extLst>
              <a:ext uri="{FF2B5EF4-FFF2-40B4-BE49-F238E27FC236}">
                <a16:creationId xmlns:a16="http://schemas.microsoft.com/office/drawing/2014/main" id="{2426F29C-D418-0AA5-F592-D4F1F40B734B}"/>
              </a:ext>
            </a:extLst>
          </p:cNvPr>
          <p:cNvSpPr/>
          <p:nvPr/>
        </p:nvSpPr>
        <p:spPr>
          <a:xfrm>
            <a:off x="3493421" y="4185680"/>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err="1">
                <a:solidFill>
                  <a:schemeClr val="bg1"/>
                </a:solidFill>
                <a:latin typeface="Neue Haas Grotesk Text Pro" panose="020B0504020202020204" pitchFamily="34" charset="0"/>
              </a:rPr>
              <a:t>OrgEnhed</a:t>
            </a:r>
            <a:r>
              <a:rPr lang="da-DK" sz="825" b="1" dirty="0">
                <a:solidFill>
                  <a:schemeClr val="bg1"/>
                </a:solidFill>
                <a:latin typeface="Neue Haas Grotesk Text Pro" panose="020B0504020202020204" pitchFamily="34" charset="0"/>
              </a:rPr>
              <a:t>: </a:t>
            </a:r>
            <a:br>
              <a:rPr lang="da-DK" sz="825" b="1" dirty="0">
                <a:solidFill>
                  <a:schemeClr val="bg1"/>
                </a:solidFill>
                <a:latin typeface="Neue Haas Grotesk Text Pro" panose="020B0504020202020204" pitchFamily="34" charset="0"/>
              </a:rPr>
            </a:br>
            <a:r>
              <a:rPr lang="da-DK" sz="825" b="1" dirty="0">
                <a:solidFill>
                  <a:schemeClr val="bg1"/>
                </a:solidFill>
                <a:latin typeface="Neue Haas Grotesk Text Pro" panose="020B0504020202020204" pitchFamily="34" charset="0"/>
              </a:rPr>
              <a:t>UUID oj38z…</a:t>
            </a:r>
          </a:p>
        </p:txBody>
      </p:sp>
      <p:sp>
        <p:nvSpPr>
          <p:cNvPr id="6" name="Rektangel 5">
            <a:extLst>
              <a:ext uri="{FF2B5EF4-FFF2-40B4-BE49-F238E27FC236}">
                <a16:creationId xmlns:a16="http://schemas.microsoft.com/office/drawing/2014/main" id="{292569C9-7700-E626-D97A-5DBDB602374F}"/>
              </a:ext>
            </a:extLst>
          </p:cNvPr>
          <p:cNvSpPr/>
          <p:nvPr/>
        </p:nvSpPr>
        <p:spPr>
          <a:xfrm>
            <a:off x="2429459" y="3176258"/>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Leder ydelsescenter</a:t>
            </a:r>
          </a:p>
        </p:txBody>
      </p:sp>
      <p:sp>
        <p:nvSpPr>
          <p:cNvPr id="7" name="Rektangel 6">
            <a:extLst>
              <a:ext uri="{FF2B5EF4-FFF2-40B4-BE49-F238E27FC236}">
                <a16:creationId xmlns:a16="http://schemas.microsoft.com/office/drawing/2014/main" id="{68D273C5-A5DD-9B4B-CCCC-B5DDB9F955E0}"/>
              </a:ext>
            </a:extLst>
          </p:cNvPr>
          <p:cNvSpPr/>
          <p:nvPr/>
        </p:nvSpPr>
        <p:spPr>
          <a:xfrm>
            <a:off x="4571097" y="3166389"/>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Se rapporter</a:t>
            </a:r>
          </a:p>
        </p:txBody>
      </p:sp>
      <p:cxnSp>
        <p:nvCxnSpPr>
          <p:cNvPr id="8" name="Lige forbindelse 7">
            <a:extLst>
              <a:ext uri="{FF2B5EF4-FFF2-40B4-BE49-F238E27FC236}">
                <a16:creationId xmlns:a16="http://schemas.microsoft.com/office/drawing/2014/main" id="{2EB5EC41-D397-0BCB-49CA-2845F8CE6799}"/>
              </a:ext>
            </a:extLst>
          </p:cNvPr>
          <p:cNvCxnSpPr>
            <a:cxnSpLocks/>
          </p:cNvCxnSpPr>
          <p:nvPr/>
        </p:nvCxnSpPr>
        <p:spPr>
          <a:xfrm flipV="1">
            <a:off x="3680866" y="3435053"/>
            <a:ext cx="876518" cy="1"/>
          </a:xfrm>
          <a:prstGeom prst="line">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9" name="Tekstfelt 8">
            <a:extLst>
              <a:ext uri="{FF2B5EF4-FFF2-40B4-BE49-F238E27FC236}">
                <a16:creationId xmlns:a16="http://schemas.microsoft.com/office/drawing/2014/main" id="{DD19484F-0B96-95E8-07D9-A2B15D178EAF}"/>
              </a:ext>
            </a:extLst>
          </p:cNvPr>
          <p:cNvSpPr txBox="1"/>
          <p:nvPr/>
        </p:nvSpPr>
        <p:spPr>
          <a:xfrm>
            <a:off x="3814312" y="3156087"/>
            <a:ext cx="862781" cy="219291"/>
          </a:xfrm>
          <a:prstGeom prst="rect">
            <a:avLst/>
          </a:prstGeom>
          <a:noFill/>
        </p:spPr>
        <p:txBody>
          <a:bodyPr wrap="square" rtlCol="0">
            <a:spAutoFit/>
          </a:bodyPr>
          <a:lstStyle/>
          <a:p>
            <a:r>
              <a:rPr lang="da-DK" sz="825" dirty="0">
                <a:latin typeface="Neue Haas Grotesk Text Pro" panose="020B0504020202020204" pitchFamily="34" charset="0"/>
              </a:rPr>
              <a:t>Indeholder</a:t>
            </a:r>
          </a:p>
        </p:txBody>
      </p:sp>
      <p:cxnSp>
        <p:nvCxnSpPr>
          <p:cNvPr id="10" name="Lige forbindelse 9">
            <a:extLst>
              <a:ext uri="{FF2B5EF4-FFF2-40B4-BE49-F238E27FC236}">
                <a16:creationId xmlns:a16="http://schemas.microsoft.com/office/drawing/2014/main" id="{201B4FD6-84BC-A9A4-7C7A-F6680AA23C88}"/>
              </a:ext>
            </a:extLst>
          </p:cNvPr>
          <p:cNvCxnSpPr>
            <a:cxnSpLocks/>
          </p:cNvCxnSpPr>
          <p:nvPr/>
        </p:nvCxnSpPr>
        <p:spPr>
          <a:xfrm flipV="1">
            <a:off x="1546084" y="3444921"/>
            <a:ext cx="876518" cy="1"/>
          </a:xfrm>
          <a:prstGeom prst="line">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79993C90-7630-60F9-CEA6-177F66943392}"/>
              </a:ext>
            </a:extLst>
          </p:cNvPr>
          <p:cNvCxnSpPr>
            <a:cxnSpLocks/>
          </p:cNvCxnSpPr>
          <p:nvPr/>
        </p:nvCxnSpPr>
        <p:spPr>
          <a:xfrm>
            <a:off x="4119125" y="3435053"/>
            <a:ext cx="0" cy="750628"/>
          </a:xfrm>
          <a:prstGeom prst="line">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2" name="Tekstfelt 11">
            <a:extLst>
              <a:ext uri="{FF2B5EF4-FFF2-40B4-BE49-F238E27FC236}">
                <a16:creationId xmlns:a16="http://schemas.microsoft.com/office/drawing/2014/main" id="{6DE70C45-DF38-E517-F8F7-612C08F9742E}"/>
              </a:ext>
            </a:extLst>
          </p:cNvPr>
          <p:cNvSpPr txBox="1"/>
          <p:nvPr/>
        </p:nvSpPr>
        <p:spPr>
          <a:xfrm>
            <a:off x="1628251" y="3156087"/>
            <a:ext cx="862781" cy="219291"/>
          </a:xfrm>
          <a:prstGeom prst="rect">
            <a:avLst/>
          </a:prstGeom>
          <a:noFill/>
        </p:spPr>
        <p:txBody>
          <a:bodyPr wrap="square" rtlCol="0">
            <a:spAutoFit/>
          </a:bodyPr>
          <a:lstStyle/>
          <a:p>
            <a:r>
              <a:rPr lang="da-DK" sz="825" dirty="0">
                <a:latin typeface="Neue Haas Grotesk Text Pro" panose="020B0504020202020204" pitchFamily="34" charset="0"/>
              </a:rPr>
              <a:t>Har tildelt</a:t>
            </a:r>
          </a:p>
        </p:txBody>
      </p:sp>
      <p:sp>
        <p:nvSpPr>
          <p:cNvPr id="13" name="Tekstfelt 12">
            <a:extLst>
              <a:ext uri="{FF2B5EF4-FFF2-40B4-BE49-F238E27FC236}">
                <a16:creationId xmlns:a16="http://schemas.microsoft.com/office/drawing/2014/main" id="{D9DFDB62-878E-D2CA-EE41-D076C9A674D5}"/>
              </a:ext>
            </a:extLst>
          </p:cNvPr>
          <p:cNvSpPr txBox="1"/>
          <p:nvPr/>
        </p:nvSpPr>
        <p:spPr>
          <a:xfrm>
            <a:off x="4119125" y="3810366"/>
            <a:ext cx="862781" cy="219291"/>
          </a:xfrm>
          <a:prstGeom prst="rect">
            <a:avLst/>
          </a:prstGeom>
          <a:noFill/>
        </p:spPr>
        <p:txBody>
          <a:bodyPr wrap="square" rtlCol="0">
            <a:spAutoFit/>
          </a:bodyPr>
          <a:lstStyle/>
          <a:p>
            <a:r>
              <a:rPr lang="da-DK" sz="825" dirty="0">
                <a:latin typeface="Neue Haas Grotesk Text Pro" panose="020B0504020202020204" pitchFamily="34" charset="0"/>
              </a:rPr>
              <a:t>Afgrænser</a:t>
            </a:r>
          </a:p>
        </p:txBody>
      </p:sp>
      <p:sp>
        <p:nvSpPr>
          <p:cNvPr id="14" name="Rektangel 13">
            <a:extLst>
              <a:ext uri="{FF2B5EF4-FFF2-40B4-BE49-F238E27FC236}">
                <a16:creationId xmlns:a16="http://schemas.microsoft.com/office/drawing/2014/main" id="{3E334FA3-8F80-C506-8CF7-4094A633475A}"/>
              </a:ext>
            </a:extLst>
          </p:cNvPr>
          <p:cNvSpPr/>
          <p:nvPr/>
        </p:nvSpPr>
        <p:spPr>
          <a:xfrm>
            <a:off x="6726449" y="3144272"/>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Ydelses system X</a:t>
            </a:r>
          </a:p>
        </p:txBody>
      </p:sp>
      <p:cxnSp>
        <p:nvCxnSpPr>
          <p:cNvPr id="15" name="Lige forbindelse 14">
            <a:extLst>
              <a:ext uri="{FF2B5EF4-FFF2-40B4-BE49-F238E27FC236}">
                <a16:creationId xmlns:a16="http://schemas.microsoft.com/office/drawing/2014/main" id="{CFD81336-0755-4792-EF2B-AC9352144D26}"/>
              </a:ext>
            </a:extLst>
          </p:cNvPr>
          <p:cNvCxnSpPr>
            <a:cxnSpLocks/>
          </p:cNvCxnSpPr>
          <p:nvPr/>
        </p:nvCxnSpPr>
        <p:spPr>
          <a:xfrm flipV="1">
            <a:off x="5836218" y="3424750"/>
            <a:ext cx="876518" cy="1"/>
          </a:xfrm>
          <a:prstGeom prst="line">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6" name="Tekstfelt 15">
            <a:extLst>
              <a:ext uri="{FF2B5EF4-FFF2-40B4-BE49-F238E27FC236}">
                <a16:creationId xmlns:a16="http://schemas.microsoft.com/office/drawing/2014/main" id="{2165E98D-0518-E444-C819-474E4C3549C0}"/>
              </a:ext>
            </a:extLst>
          </p:cNvPr>
          <p:cNvSpPr txBox="1"/>
          <p:nvPr/>
        </p:nvSpPr>
        <p:spPr>
          <a:xfrm>
            <a:off x="5997631" y="3144273"/>
            <a:ext cx="862781" cy="219291"/>
          </a:xfrm>
          <a:prstGeom prst="rect">
            <a:avLst/>
          </a:prstGeom>
          <a:noFill/>
        </p:spPr>
        <p:txBody>
          <a:bodyPr wrap="square" rtlCol="0">
            <a:spAutoFit/>
          </a:bodyPr>
          <a:lstStyle/>
          <a:p>
            <a:r>
              <a:rPr lang="da-DK" sz="825" dirty="0">
                <a:latin typeface="Neue Haas Grotesk Text Pro" panose="020B0504020202020204" pitchFamily="34" charset="0"/>
              </a:rPr>
              <a:t>Gælder for</a:t>
            </a:r>
          </a:p>
        </p:txBody>
      </p:sp>
      <p:pic>
        <p:nvPicPr>
          <p:cNvPr id="17" name="Grafik 16" descr="Bruger med massiv udfyldning">
            <a:extLst>
              <a:ext uri="{FF2B5EF4-FFF2-40B4-BE49-F238E27FC236}">
                <a16:creationId xmlns:a16="http://schemas.microsoft.com/office/drawing/2014/main" id="{2DACA4A5-8476-B1DD-6B04-73F22AAA7B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959" y="3099209"/>
            <a:ext cx="685800" cy="685800"/>
          </a:xfrm>
          <a:prstGeom prst="rect">
            <a:avLst/>
          </a:prstGeom>
        </p:spPr>
      </p:pic>
    </p:spTree>
    <p:extLst>
      <p:ext uri="{BB962C8B-B14F-4D97-AF65-F5344CB8AC3E}">
        <p14:creationId xmlns:p14="http://schemas.microsoft.com/office/powerpoint/2010/main" val="1434691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2AA5DE-B15A-C009-62C7-AE4202E740BB}"/>
              </a:ext>
            </a:extLst>
          </p:cNvPr>
          <p:cNvSpPr>
            <a:spLocks noGrp="1"/>
          </p:cNvSpPr>
          <p:nvPr>
            <p:ph type="title"/>
          </p:nvPr>
        </p:nvSpPr>
        <p:spPr/>
        <p:txBody>
          <a:bodyPr/>
          <a:lstStyle/>
          <a:p>
            <a:r>
              <a:rPr lang="da-DK" dirty="0"/>
              <a:t>Begreberne i </a:t>
            </a:r>
            <a:br>
              <a:rPr lang="da-DK" dirty="0"/>
            </a:br>
            <a:r>
              <a:rPr lang="da-DK" dirty="0"/>
              <a:t>systemnær kontekst</a:t>
            </a:r>
          </a:p>
        </p:txBody>
      </p:sp>
      <p:sp>
        <p:nvSpPr>
          <p:cNvPr id="3" name="Pladsholder til tekst 2">
            <a:extLst>
              <a:ext uri="{FF2B5EF4-FFF2-40B4-BE49-F238E27FC236}">
                <a16:creationId xmlns:a16="http://schemas.microsoft.com/office/drawing/2014/main" id="{92A6C318-BC2C-A123-6D3A-E3407E6ED0EE}"/>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352553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6AB3D-EA8F-8988-023B-AE48B7D1D224}"/>
              </a:ext>
            </a:extLst>
          </p:cNvPr>
          <p:cNvSpPr>
            <a:spLocks noGrp="1"/>
          </p:cNvSpPr>
          <p:nvPr>
            <p:ph type="title"/>
          </p:nvPr>
        </p:nvSpPr>
        <p:spPr/>
        <p:txBody>
          <a:bodyPr/>
          <a:lstStyle/>
          <a:p>
            <a:r>
              <a:rPr lang="da-DK" dirty="0">
                <a:latin typeface="Neue Haas Grotesk Text Pro"/>
              </a:rPr>
              <a:t>Kommune</a:t>
            </a:r>
          </a:p>
        </p:txBody>
      </p:sp>
      <p:sp>
        <p:nvSpPr>
          <p:cNvPr id="3" name="Pladsholder til tekst 2">
            <a:extLst>
              <a:ext uri="{FF2B5EF4-FFF2-40B4-BE49-F238E27FC236}">
                <a16:creationId xmlns:a16="http://schemas.microsoft.com/office/drawing/2014/main" id="{7E62C9D2-F684-137B-2E8E-D51BE89331C3}"/>
              </a:ext>
            </a:extLst>
          </p:cNvPr>
          <p:cNvSpPr>
            <a:spLocks noGrp="1"/>
          </p:cNvSpPr>
          <p:nvPr>
            <p:ph type="body" sz="quarter" idx="10"/>
          </p:nvPr>
        </p:nvSpPr>
        <p:spPr>
          <a:xfrm>
            <a:off x="468312" y="1131590"/>
            <a:ext cx="4391719" cy="3168650"/>
          </a:xfrm>
        </p:spPr>
        <p:txBody>
          <a:bodyPr vert="horz" lIns="0" tIns="0" rIns="91440" bIns="0" rtlCol="0" anchor="t">
            <a:noAutofit/>
          </a:bodyPr>
          <a:lstStyle/>
          <a:p>
            <a:pPr marL="251460" indent="-251460">
              <a:lnSpc>
                <a:spcPct val="150000"/>
              </a:lnSpc>
              <a:defRPr/>
            </a:pPr>
            <a:r>
              <a:rPr lang="da-DK" sz="1100" b="1" dirty="0">
                <a:latin typeface="Neue Haas Grotesk Text Pro"/>
              </a:rPr>
              <a:t>Autentifikation</a:t>
            </a:r>
            <a:r>
              <a:rPr lang="da-DK" sz="1100" dirty="0">
                <a:latin typeface="Neue Haas Grotesk Text Pro"/>
              </a:rPr>
              <a:t> sker ved at en bruger logger sig på ved at verificere sin digitale identitet gennem anvendelse af identifikationsmidler såsom kodeord, biometri eller godkendelse via en enhed, der er knyttet til brugeren.</a:t>
            </a:r>
          </a:p>
          <a:p>
            <a:pPr marL="251460" indent="-251460">
              <a:lnSpc>
                <a:spcPct val="150000"/>
              </a:lnSpc>
              <a:defRPr/>
            </a:pPr>
            <a:r>
              <a:rPr lang="da-DK" sz="1100" b="1" dirty="0">
                <a:latin typeface="Neue Haas Grotesk Text Pro"/>
              </a:rPr>
              <a:t>Autorisation: </a:t>
            </a:r>
            <a:r>
              <a:rPr lang="da-DK" sz="1100" dirty="0">
                <a:latin typeface="Neue Haas Grotesk Text Pro"/>
              </a:rPr>
              <a:t>Brugerens rettigheder tildeles (efter godkendelse af brugerens leder) af kommunens rettighedsadministratorer. Koblingen mellem digital identitet og rettigheder lægges i kommunens brugerkatalog. </a:t>
            </a:r>
          </a:p>
          <a:p>
            <a:pPr marL="251460" indent="-251460">
              <a:lnSpc>
                <a:spcPct val="150000"/>
              </a:lnSpc>
            </a:pPr>
            <a:r>
              <a:rPr lang="da-DK" sz="1100" b="1" dirty="0">
                <a:latin typeface="Neue Haas Grotesk Text Pro"/>
              </a:rPr>
              <a:t>Flow:</a:t>
            </a:r>
            <a:r>
              <a:rPr lang="da-DK" sz="1100" dirty="0">
                <a:latin typeface="Neue Haas Grotesk Text Pro"/>
              </a:rPr>
              <a:t> Bruger logger på via autentifikationsmekanismen (autentifikation), rettigheder tildeles via brugerkatalog (autorisation) og Identity Provider (</a:t>
            </a:r>
            <a:r>
              <a:rPr lang="da-DK" sz="1100" dirty="0" err="1">
                <a:latin typeface="Neue Haas Grotesk Text Pro"/>
              </a:rPr>
              <a:t>IdP</a:t>
            </a:r>
            <a:r>
              <a:rPr lang="da-DK" sz="1100" dirty="0">
                <a:latin typeface="Neue Haas Grotesk Text Pro"/>
              </a:rPr>
              <a:t>) sender videre til det system ,der har anmodet (</a:t>
            </a:r>
            <a:r>
              <a:rPr lang="da-DK" sz="1100" dirty="0" err="1">
                <a:latin typeface="Neue Haas Grotesk Text Pro"/>
              </a:rPr>
              <a:t>requestet</a:t>
            </a:r>
            <a:r>
              <a:rPr lang="da-DK" sz="1100" dirty="0">
                <a:latin typeface="Neue Haas Grotesk Text Pro"/>
              </a:rPr>
              <a:t>) et log-in.</a:t>
            </a:r>
          </a:p>
          <a:p>
            <a:pPr indent="-251460"/>
            <a:endParaRPr lang="da-DK" dirty="0"/>
          </a:p>
        </p:txBody>
      </p:sp>
      <p:sp>
        <p:nvSpPr>
          <p:cNvPr id="4" name="Pladsholder til tekst 3">
            <a:extLst>
              <a:ext uri="{FF2B5EF4-FFF2-40B4-BE49-F238E27FC236}">
                <a16:creationId xmlns:a16="http://schemas.microsoft.com/office/drawing/2014/main" id="{D60847DA-A248-0506-0D4D-9A64E35EBF34}"/>
              </a:ext>
            </a:extLst>
          </p:cNvPr>
          <p:cNvSpPr>
            <a:spLocks noGrp="1"/>
          </p:cNvSpPr>
          <p:nvPr>
            <p:ph type="body" sz="quarter" idx="11"/>
          </p:nvPr>
        </p:nvSpPr>
        <p:spPr/>
        <p:txBody>
          <a:bodyPr vert="horz" lIns="14400" tIns="0" rIns="0" bIns="0" rtlCol="0" anchor="t">
            <a:noAutofit/>
          </a:bodyPr>
          <a:lstStyle/>
          <a:p>
            <a:r>
              <a:rPr lang="da-DK" dirty="0">
                <a:latin typeface="Neue Haas Grotesk Text Pro"/>
              </a:rPr>
              <a:t>Systemnær kontekst</a:t>
            </a:r>
          </a:p>
        </p:txBody>
      </p:sp>
      <p:sp>
        <p:nvSpPr>
          <p:cNvPr id="5" name="Rektangel 4">
            <a:extLst>
              <a:ext uri="{FF2B5EF4-FFF2-40B4-BE49-F238E27FC236}">
                <a16:creationId xmlns:a16="http://schemas.microsoft.com/office/drawing/2014/main" id="{C0ED898E-9708-D34B-5759-C764614C23BA}"/>
              </a:ext>
            </a:extLst>
          </p:cNvPr>
          <p:cNvSpPr/>
          <p:nvPr/>
        </p:nvSpPr>
        <p:spPr>
          <a:xfrm>
            <a:off x="6687994" y="1450283"/>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da-DK" sz="800" b="1" dirty="0">
                <a:solidFill>
                  <a:schemeClr val="bg1"/>
                </a:solidFill>
                <a:latin typeface="Neue Haas Grotesk Text Pro"/>
              </a:rPr>
              <a:t>Autentifikations</a:t>
            </a:r>
          </a:p>
          <a:p>
            <a:pPr algn="ctr"/>
            <a:r>
              <a:rPr lang="da-DK" sz="800" b="1" dirty="0">
                <a:solidFill>
                  <a:schemeClr val="bg1"/>
                </a:solidFill>
                <a:latin typeface="Neue Haas Grotesk Text Pro"/>
              </a:rPr>
              <a:t>mekanisme</a:t>
            </a:r>
          </a:p>
        </p:txBody>
      </p:sp>
      <p:sp>
        <p:nvSpPr>
          <p:cNvPr id="6" name="Rektangel 5">
            <a:extLst>
              <a:ext uri="{FF2B5EF4-FFF2-40B4-BE49-F238E27FC236}">
                <a16:creationId xmlns:a16="http://schemas.microsoft.com/office/drawing/2014/main" id="{151D4BAB-AEDD-4AA4-DE18-4DFDEEB9D6C0}"/>
              </a:ext>
            </a:extLst>
          </p:cNvPr>
          <p:cNvSpPr/>
          <p:nvPr/>
        </p:nvSpPr>
        <p:spPr>
          <a:xfrm>
            <a:off x="6687994" y="3446144"/>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da-DK" sz="800" b="1" dirty="0">
                <a:solidFill>
                  <a:schemeClr val="bg1"/>
                </a:solidFill>
                <a:latin typeface="Neue Haas Grotesk Text Pro"/>
              </a:rPr>
              <a:t>Identity Provider (IdP)</a:t>
            </a:r>
          </a:p>
        </p:txBody>
      </p:sp>
      <p:sp>
        <p:nvSpPr>
          <p:cNvPr id="7" name="Rektangel 6">
            <a:extLst>
              <a:ext uri="{FF2B5EF4-FFF2-40B4-BE49-F238E27FC236}">
                <a16:creationId xmlns:a16="http://schemas.microsoft.com/office/drawing/2014/main" id="{F5CC01F1-95D9-B46E-D347-B43E9815B10B}"/>
              </a:ext>
            </a:extLst>
          </p:cNvPr>
          <p:cNvSpPr/>
          <p:nvPr/>
        </p:nvSpPr>
        <p:spPr>
          <a:xfrm>
            <a:off x="6687994" y="2448213"/>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da-DK" sz="800" b="1" dirty="0">
                <a:solidFill>
                  <a:schemeClr val="bg1"/>
                </a:solidFill>
                <a:latin typeface="Neue Haas Grotesk Text Pro"/>
              </a:rPr>
              <a:t>Brugerkatalog</a:t>
            </a:r>
          </a:p>
        </p:txBody>
      </p:sp>
      <p:pic>
        <p:nvPicPr>
          <p:cNvPr id="8" name="Grafik 7" descr="Bruger med massiv udfyldning">
            <a:extLst>
              <a:ext uri="{FF2B5EF4-FFF2-40B4-BE49-F238E27FC236}">
                <a16:creationId xmlns:a16="http://schemas.microsoft.com/office/drawing/2014/main" id="{67B610F7-B57F-D531-3558-EFD2A86D35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70798" y="495819"/>
            <a:ext cx="685800" cy="685800"/>
          </a:xfrm>
          <a:prstGeom prst="rect">
            <a:avLst/>
          </a:prstGeom>
        </p:spPr>
      </p:pic>
      <p:cxnSp>
        <p:nvCxnSpPr>
          <p:cNvPr id="9" name="Lige forbindelse 10">
            <a:extLst>
              <a:ext uri="{FF2B5EF4-FFF2-40B4-BE49-F238E27FC236}">
                <a16:creationId xmlns:a16="http://schemas.microsoft.com/office/drawing/2014/main" id="{6CE8F291-C371-CE89-D185-731BBE02A952}"/>
              </a:ext>
            </a:extLst>
          </p:cNvPr>
          <p:cNvCxnSpPr>
            <a:cxnSpLocks/>
          </p:cNvCxnSpPr>
          <p:nvPr/>
        </p:nvCxnSpPr>
        <p:spPr>
          <a:xfrm>
            <a:off x="7313698" y="1987610"/>
            <a:ext cx="0" cy="460603"/>
          </a:xfrm>
          <a:prstGeom prst="line">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 name="Tekstfelt 9">
            <a:extLst>
              <a:ext uri="{FF2B5EF4-FFF2-40B4-BE49-F238E27FC236}">
                <a16:creationId xmlns:a16="http://schemas.microsoft.com/office/drawing/2014/main" id="{DB945758-BAA9-3F46-5C09-06660A7AFF70}"/>
              </a:ext>
            </a:extLst>
          </p:cNvPr>
          <p:cNvSpPr txBox="1"/>
          <p:nvPr/>
        </p:nvSpPr>
        <p:spPr>
          <a:xfrm>
            <a:off x="7313698" y="1119743"/>
            <a:ext cx="1733513" cy="346249"/>
          </a:xfrm>
          <a:prstGeom prst="rect">
            <a:avLst/>
          </a:prstGeom>
          <a:noFill/>
        </p:spPr>
        <p:txBody>
          <a:bodyPr wrap="square" lIns="91440" tIns="45720" rIns="91440" bIns="45720" rtlCol="0" anchor="t">
            <a:spAutoFit/>
          </a:bodyPr>
          <a:lstStyle/>
          <a:p>
            <a:r>
              <a:rPr lang="da-DK" sz="800" dirty="0">
                <a:latin typeface="Neue Haas Grotesk Text Pro"/>
              </a:rPr>
              <a:t>Log on: (Autentifikation af bruger)</a:t>
            </a:r>
          </a:p>
        </p:txBody>
      </p:sp>
      <p:cxnSp>
        <p:nvCxnSpPr>
          <p:cNvPr id="11" name="Lige forbindelse 10">
            <a:extLst>
              <a:ext uri="{FF2B5EF4-FFF2-40B4-BE49-F238E27FC236}">
                <a16:creationId xmlns:a16="http://schemas.microsoft.com/office/drawing/2014/main" id="{DC748A37-46AF-D830-1E44-9509BBEE52E3}"/>
              </a:ext>
            </a:extLst>
          </p:cNvPr>
          <p:cNvCxnSpPr>
            <a:cxnSpLocks/>
          </p:cNvCxnSpPr>
          <p:nvPr/>
        </p:nvCxnSpPr>
        <p:spPr>
          <a:xfrm>
            <a:off x="7313698" y="3983472"/>
            <a:ext cx="0" cy="459575"/>
          </a:xfrm>
          <a:prstGeom prst="line">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ekstfelt 11">
            <a:extLst>
              <a:ext uri="{FF2B5EF4-FFF2-40B4-BE49-F238E27FC236}">
                <a16:creationId xmlns:a16="http://schemas.microsoft.com/office/drawing/2014/main" id="{F7E0F84D-DA5F-10C9-33C1-FE62BFDD5BE1}"/>
              </a:ext>
            </a:extLst>
          </p:cNvPr>
          <p:cNvSpPr txBox="1"/>
          <p:nvPr/>
        </p:nvSpPr>
        <p:spPr>
          <a:xfrm>
            <a:off x="7386480" y="3983471"/>
            <a:ext cx="1721390" cy="600164"/>
          </a:xfrm>
          <a:prstGeom prst="rect">
            <a:avLst/>
          </a:prstGeom>
          <a:noFill/>
        </p:spPr>
        <p:txBody>
          <a:bodyPr wrap="square" lIns="91440" tIns="45720" rIns="91440" bIns="45720" rtlCol="0" anchor="t">
            <a:spAutoFit/>
          </a:bodyPr>
          <a:lstStyle/>
          <a:p>
            <a:r>
              <a:rPr lang="da-DK" sz="800" dirty="0">
                <a:latin typeface="Neue Haas Grotesk Text Pro"/>
              </a:rPr>
              <a:t>Token med </a:t>
            </a:r>
            <a:endParaRPr lang="da-DK" sz="800" dirty="0">
              <a:latin typeface="Neue Haas Grotesk Text Pro" panose="020B0504020202020204" pitchFamily="34" charset="0"/>
            </a:endParaRPr>
          </a:p>
          <a:p>
            <a:r>
              <a:rPr lang="da-DK" sz="800" dirty="0">
                <a:latin typeface="Neue Haas Grotesk Text Pro"/>
              </a:rPr>
              <a:t>bruger ID</a:t>
            </a:r>
          </a:p>
          <a:p>
            <a:r>
              <a:rPr lang="da-DK" sz="800" dirty="0">
                <a:latin typeface="Neue Haas Grotesk Text Pro"/>
              </a:rPr>
              <a:t>Assurance </a:t>
            </a:r>
            <a:r>
              <a:rPr lang="da-DK" sz="800" dirty="0" err="1">
                <a:latin typeface="Neue Haas Grotesk Text Pro"/>
              </a:rPr>
              <a:t>level</a:t>
            </a:r>
            <a:endParaRPr lang="da-DK" sz="800" dirty="0">
              <a:latin typeface="Neue Haas Grotesk Text Pro"/>
            </a:endParaRPr>
          </a:p>
          <a:p>
            <a:r>
              <a:rPr lang="da-DK" sz="800" dirty="0">
                <a:latin typeface="Neue Haas Grotesk Text Pro"/>
              </a:rPr>
              <a:t>Jobfunktionsroller</a:t>
            </a:r>
          </a:p>
        </p:txBody>
      </p:sp>
      <p:cxnSp>
        <p:nvCxnSpPr>
          <p:cNvPr id="13" name="Lige forbindelse 10">
            <a:extLst>
              <a:ext uri="{FF2B5EF4-FFF2-40B4-BE49-F238E27FC236}">
                <a16:creationId xmlns:a16="http://schemas.microsoft.com/office/drawing/2014/main" id="{B70975E1-F677-C6EB-64E8-09E788D44739}"/>
              </a:ext>
            </a:extLst>
          </p:cNvPr>
          <p:cNvCxnSpPr>
            <a:cxnSpLocks/>
          </p:cNvCxnSpPr>
          <p:nvPr/>
        </p:nvCxnSpPr>
        <p:spPr>
          <a:xfrm>
            <a:off x="7313698" y="2985541"/>
            <a:ext cx="0" cy="460603"/>
          </a:xfrm>
          <a:prstGeom prst="line">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Lige forbindelse 10">
            <a:extLst>
              <a:ext uri="{FF2B5EF4-FFF2-40B4-BE49-F238E27FC236}">
                <a16:creationId xmlns:a16="http://schemas.microsoft.com/office/drawing/2014/main" id="{D077784E-A613-4365-78DE-916E519431C5}"/>
              </a:ext>
            </a:extLst>
          </p:cNvPr>
          <p:cNvCxnSpPr>
            <a:cxnSpLocks/>
          </p:cNvCxnSpPr>
          <p:nvPr/>
        </p:nvCxnSpPr>
        <p:spPr>
          <a:xfrm>
            <a:off x="7313698" y="1071816"/>
            <a:ext cx="0" cy="378467"/>
          </a:xfrm>
          <a:prstGeom prst="line">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Tekstfelt 14">
            <a:extLst>
              <a:ext uri="{FF2B5EF4-FFF2-40B4-BE49-F238E27FC236}">
                <a16:creationId xmlns:a16="http://schemas.microsoft.com/office/drawing/2014/main" id="{79C1C5AE-3FDA-CF3D-9041-1791DC7FBF2D}"/>
              </a:ext>
            </a:extLst>
          </p:cNvPr>
          <p:cNvSpPr txBox="1"/>
          <p:nvPr/>
        </p:nvSpPr>
        <p:spPr>
          <a:xfrm>
            <a:off x="7939402" y="2073831"/>
            <a:ext cx="1174018" cy="219291"/>
          </a:xfrm>
          <a:prstGeom prst="rect">
            <a:avLst/>
          </a:prstGeom>
          <a:noFill/>
        </p:spPr>
        <p:txBody>
          <a:bodyPr wrap="square" lIns="91440" tIns="45720" rIns="91440" bIns="45720" rtlCol="0" anchor="t">
            <a:spAutoFit/>
          </a:bodyPr>
          <a:lstStyle/>
          <a:p>
            <a:r>
              <a:rPr lang="da-DK" sz="800" dirty="0">
                <a:solidFill>
                  <a:schemeClr val="bg1"/>
                </a:solidFill>
                <a:latin typeface="Neue Haas Grotesk Text Pro"/>
              </a:rPr>
              <a:t>Digital Identitet</a:t>
            </a:r>
          </a:p>
        </p:txBody>
      </p:sp>
      <p:pic>
        <p:nvPicPr>
          <p:cNvPr id="16" name="Grafik 15" descr="Office-medarbejder, mand med massiv udfyldning">
            <a:extLst>
              <a:ext uri="{FF2B5EF4-FFF2-40B4-BE49-F238E27FC236}">
                <a16:creationId xmlns:a16="http://schemas.microsoft.com/office/drawing/2014/main" id="{514E03D5-3F58-7FF4-6F1F-B0E2B609C4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91101" y="2373976"/>
            <a:ext cx="685800" cy="685800"/>
          </a:xfrm>
          <a:prstGeom prst="rect">
            <a:avLst/>
          </a:prstGeom>
        </p:spPr>
      </p:pic>
      <p:cxnSp>
        <p:nvCxnSpPr>
          <p:cNvPr id="17" name="Lige forbindelse 10">
            <a:extLst>
              <a:ext uri="{FF2B5EF4-FFF2-40B4-BE49-F238E27FC236}">
                <a16:creationId xmlns:a16="http://schemas.microsoft.com/office/drawing/2014/main" id="{331F6B15-6FE6-ACDC-17B0-3490437B5E78}"/>
              </a:ext>
            </a:extLst>
          </p:cNvPr>
          <p:cNvCxnSpPr>
            <a:cxnSpLocks/>
            <a:stCxn id="16" idx="3"/>
          </p:cNvCxnSpPr>
          <p:nvPr/>
        </p:nvCxnSpPr>
        <p:spPr>
          <a:xfrm>
            <a:off x="5476901" y="2716877"/>
            <a:ext cx="1211093" cy="1"/>
          </a:xfrm>
          <a:prstGeom prst="line">
            <a:avLst/>
          </a:prstGeom>
          <a:ln w="1905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8" name="Tekstfelt 17">
            <a:extLst>
              <a:ext uri="{FF2B5EF4-FFF2-40B4-BE49-F238E27FC236}">
                <a16:creationId xmlns:a16="http://schemas.microsoft.com/office/drawing/2014/main" id="{4792F412-9D68-5452-14EA-AE676CACFBD8}"/>
              </a:ext>
            </a:extLst>
          </p:cNvPr>
          <p:cNvSpPr txBox="1"/>
          <p:nvPr/>
        </p:nvSpPr>
        <p:spPr>
          <a:xfrm>
            <a:off x="5343504" y="2270037"/>
            <a:ext cx="1384805" cy="473206"/>
          </a:xfrm>
          <a:prstGeom prst="rect">
            <a:avLst/>
          </a:prstGeom>
          <a:noFill/>
        </p:spPr>
        <p:txBody>
          <a:bodyPr wrap="square" lIns="91440" tIns="45720" rIns="91440" bIns="45720" rtlCol="0" anchor="t">
            <a:spAutoFit/>
          </a:bodyPr>
          <a:lstStyle/>
          <a:p>
            <a:r>
              <a:rPr lang="da-DK" sz="800" dirty="0">
                <a:latin typeface="Neue Haas Grotesk Text Pro"/>
              </a:rPr>
              <a:t>Kobler digital identitet med autorisationer</a:t>
            </a:r>
          </a:p>
          <a:p>
            <a:r>
              <a:rPr lang="da-DK" sz="800" dirty="0">
                <a:latin typeface="Neue Haas Grotesk Text Pro"/>
              </a:rPr>
              <a:t>(autorisation af bruger)</a:t>
            </a:r>
          </a:p>
        </p:txBody>
      </p:sp>
      <p:sp>
        <p:nvSpPr>
          <p:cNvPr id="19" name="Tekstfelt 18">
            <a:extLst>
              <a:ext uri="{FF2B5EF4-FFF2-40B4-BE49-F238E27FC236}">
                <a16:creationId xmlns:a16="http://schemas.microsoft.com/office/drawing/2014/main" id="{C4414FF8-CD7D-5BDA-87CA-DD05375B6F2F}"/>
              </a:ext>
            </a:extLst>
          </p:cNvPr>
          <p:cNvSpPr txBox="1"/>
          <p:nvPr/>
        </p:nvSpPr>
        <p:spPr>
          <a:xfrm>
            <a:off x="6930044" y="397716"/>
            <a:ext cx="847727" cy="219291"/>
          </a:xfrm>
          <a:prstGeom prst="rect">
            <a:avLst/>
          </a:prstGeom>
          <a:noFill/>
        </p:spPr>
        <p:txBody>
          <a:bodyPr wrap="square" lIns="91440" tIns="45720" rIns="91440" bIns="45720" rtlCol="0" anchor="t">
            <a:spAutoFit/>
          </a:bodyPr>
          <a:lstStyle/>
          <a:p>
            <a:r>
              <a:rPr lang="da-DK" sz="800" dirty="0">
                <a:latin typeface="Neue Haas Grotesk Text Pro"/>
              </a:rPr>
              <a:t>Medarbejder</a:t>
            </a:r>
          </a:p>
        </p:txBody>
      </p:sp>
      <p:sp>
        <p:nvSpPr>
          <p:cNvPr id="20" name="Tekstfelt 19">
            <a:extLst>
              <a:ext uri="{FF2B5EF4-FFF2-40B4-BE49-F238E27FC236}">
                <a16:creationId xmlns:a16="http://schemas.microsoft.com/office/drawing/2014/main" id="{5A17968E-4C48-D26A-9621-5058066536D2}"/>
              </a:ext>
            </a:extLst>
          </p:cNvPr>
          <p:cNvSpPr txBox="1"/>
          <p:nvPr/>
        </p:nvSpPr>
        <p:spPr>
          <a:xfrm>
            <a:off x="4476065" y="2990590"/>
            <a:ext cx="1384803" cy="215444"/>
          </a:xfrm>
          <a:prstGeom prst="rect">
            <a:avLst/>
          </a:prstGeom>
          <a:noFill/>
        </p:spPr>
        <p:txBody>
          <a:bodyPr wrap="square" lIns="91440" tIns="45720" rIns="91440" bIns="45720" rtlCol="0" anchor="t">
            <a:spAutoFit/>
          </a:bodyPr>
          <a:lstStyle/>
          <a:p>
            <a:pPr algn="ctr"/>
            <a:r>
              <a:rPr lang="da-DK" sz="800" dirty="0">
                <a:latin typeface="Neue Haas Grotesk Text Pro"/>
              </a:rPr>
              <a:t>Rettigheds-administrator</a:t>
            </a:r>
          </a:p>
        </p:txBody>
      </p:sp>
      <p:cxnSp>
        <p:nvCxnSpPr>
          <p:cNvPr id="21" name="Lige forbindelse 10">
            <a:extLst>
              <a:ext uri="{FF2B5EF4-FFF2-40B4-BE49-F238E27FC236}">
                <a16:creationId xmlns:a16="http://schemas.microsoft.com/office/drawing/2014/main" id="{152A9959-5A03-2C50-C3C9-0DA97BF85BA4}"/>
              </a:ext>
            </a:extLst>
          </p:cNvPr>
          <p:cNvCxnSpPr>
            <a:cxnSpLocks/>
          </p:cNvCxnSpPr>
          <p:nvPr/>
        </p:nvCxnSpPr>
        <p:spPr>
          <a:xfrm>
            <a:off x="5442261" y="2716876"/>
            <a:ext cx="1245733" cy="0"/>
          </a:xfrm>
          <a:prstGeom prst="line">
            <a:avLst/>
          </a:prstGeom>
          <a:ln w="1905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Tekstfelt 21">
            <a:extLst>
              <a:ext uri="{FF2B5EF4-FFF2-40B4-BE49-F238E27FC236}">
                <a16:creationId xmlns:a16="http://schemas.microsoft.com/office/drawing/2014/main" id="{584D42E7-03AD-3549-80AB-8DC4966FDCA1}"/>
              </a:ext>
            </a:extLst>
          </p:cNvPr>
          <p:cNvSpPr txBox="1"/>
          <p:nvPr/>
        </p:nvSpPr>
        <p:spPr>
          <a:xfrm>
            <a:off x="7385647" y="3112459"/>
            <a:ext cx="2065822" cy="219291"/>
          </a:xfrm>
          <a:prstGeom prst="rect">
            <a:avLst/>
          </a:prstGeom>
          <a:noFill/>
        </p:spPr>
        <p:txBody>
          <a:bodyPr wrap="square" lIns="91440" tIns="45720" rIns="91440" bIns="45720" rtlCol="0" anchor="t">
            <a:spAutoFit/>
          </a:bodyPr>
          <a:lstStyle/>
          <a:p>
            <a:r>
              <a:rPr lang="da-DK" sz="800" dirty="0">
                <a:latin typeface="Neue Haas Grotesk Text Pro"/>
              </a:rPr>
              <a:t>Digital identitet + Autorisationer</a:t>
            </a:r>
          </a:p>
        </p:txBody>
      </p:sp>
      <p:sp>
        <p:nvSpPr>
          <p:cNvPr id="23" name="Tekstfelt 22">
            <a:extLst>
              <a:ext uri="{FF2B5EF4-FFF2-40B4-BE49-F238E27FC236}">
                <a16:creationId xmlns:a16="http://schemas.microsoft.com/office/drawing/2014/main" id="{B9B613AD-CD02-99C7-B853-647C6EED3D70}"/>
              </a:ext>
            </a:extLst>
          </p:cNvPr>
          <p:cNvSpPr txBox="1"/>
          <p:nvPr/>
        </p:nvSpPr>
        <p:spPr>
          <a:xfrm>
            <a:off x="7385647" y="2114529"/>
            <a:ext cx="2065822" cy="219291"/>
          </a:xfrm>
          <a:prstGeom prst="rect">
            <a:avLst/>
          </a:prstGeom>
          <a:noFill/>
        </p:spPr>
        <p:txBody>
          <a:bodyPr wrap="square" lIns="91440" tIns="45720" rIns="91440" bIns="45720" rtlCol="0" anchor="t">
            <a:spAutoFit/>
          </a:bodyPr>
          <a:lstStyle/>
          <a:p>
            <a:r>
              <a:rPr lang="da-DK" sz="800" dirty="0">
                <a:latin typeface="Neue Haas Grotesk Text Pro"/>
              </a:rPr>
              <a:t>Digital identitet</a:t>
            </a:r>
          </a:p>
        </p:txBody>
      </p:sp>
    </p:spTree>
    <p:extLst>
      <p:ext uri="{BB962C8B-B14F-4D97-AF65-F5344CB8AC3E}">
        <p14:creationId xmlns:p14="http://schemas.microsoft.com/office/powerpoint/2010/main" val="3510307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F332A6-56FC-D917-BA0A-E3C0C0538335}"/>
              </a:ext>
            </a:extLst>
          </p:cNvPr>
          <p:cNvSpPr>
            <a:spLocks noGrp="1"/>
          </p:cNvSpPr>
          <p:nvPr>
            <p:ph type="title"/>
          </p:nvPr>
        </p:nvSpPr>
        <p:spPr/>
        <p:txBody>
          <a:bodyPr/>
          <a:lstStyle/>
          <a:p>
            <a:r>
              <a:rPr lang="da-DK" dirty="0"/>
              <a:t>Kommune: Eksempel med Windows</a:t>
            </a:r>
          </a:p>
        </p:txBody>
      </p:sp>
      <p:sp>
        <p:nvSpPr>
          <p:cNvPr id="3" name="Pladsholder til tekst 2">
            <a:extLst>
              <a:ext uri="{FF2B5EF4-FFF2-40B4-BE49-F238E27FC236}">
                <a16:creationId xmlns:a16="http://schemas.microsoft.com/office/drawing/2014/main" id="{F0FDECEF-7B29-948F-E15F-3DE5091407C9}"/>
              </a:ext>
            </a:extLst>
          </p:cNvPr>
          <p:cNvSpPr>
            <a:spLocks noGrp="1"/>
          </p:cNvSpPr>
          <p:nvPr>
            <p:ph type="body" sz="quarter" idx="10"/>
          </p:nvPr>
        </p:nvSpPr>
        <p:spPr>
          <a:xfrm>
            <a:off x="476054" y="1419225"/>
            <a:ext cx="2879551" cy="3168650"/>
          </a:xfrm>
        </p:spPr>
        <p:txBody>
          <a:bodyPr vert="horz" lIns="0" tIns="0" rIns="91440" bIns="0" rtlCol="0" anchor="t">
            <a:noAutofit/>
          </a:bodyPr>
          <a:lstStyle/>
          <a:p>
            <a:pPr indent="0" defTabSz="685799">
              <a:lnSpc>
                <a:spcPts val="1950"/>
              </a:lnSpc>
              <a:spcBef>
                <a:spcPts val="0"/>
              </a:spcBef>
              <a:spcAft>
                <a:spcPts val="0"/>
              </a:spcAft>
              <a:buClrTx/>
              <a:buNone/>
              <a:defRPr/>
            </a:pPr>
            <a:r>
              <a:rPr lang="da-DK" sz="1200" b="1" u="sng" kern="1200" dirty="0">
                <a:latin typeface="Neue Haas Grotesk Text Pro"/>
              </a:rPr>
              <a:t>Autentifikation</a:t>
            </a:r>
            <a:r>
              <a:rPr lang="da-DK" sz="1200" b="1" kern="1200" dirty="0">
                <a:latin typeface="Neue Haas Grotesk Text Pro"/>
              </a:rPr>
              <a:t>:</a:t>
            </a:r>
            <a:r>
              <a:rPr lang="da-DK" sz="1200" kern="1200" dirty="0">
                <a:latin typeface="Neue Haas Grotesk Text Pro"/>
              </a:rPr>
              <a:t> </a:t>
            </a:r>
            <a:r>
              <a:rPr lang="da-DK" sz="1200" dirty="0">
                <a:latin typeface="Neue Haas Grotesk Text Pro"/>
              </a:rPr>
              <a:t>S</a:t>
            </a:r>
            <a:r>
              <a:rPr lang="da-DK" sz="1200" kern="1200" dirty="0">
                <a:latin typeface="Neue Haas Grotesk Text Pro"/>
              </a:rPr>
              <a:t>ker ved at en bruger logger sig på med sit </a:t>
            </a:r>
            <a:r>
              <a:rPr lang="da-DK" sz="1200" dirty="0">
                <a:latin typeface="Neue Haas Grotesk Text Pro"/>
              </a:rPr>
              <a:t>W</a:t>
            </a:r>
            <a:r>
              <a:rPr lang="da-DK" sz="1200" kern="1200" dirty="0">
                <a:latin typeface="Neue Haas Grotesk Text Pro"/>
              </a:rPr>
              <a:t>indows </a:t>
            </a:r>
            <a:r>
              <a:rPr lang="da-DK" sz="1200" kern="1200" dirty="0" err="1">
                <a:latin typeface="Neue Haas Grotesk Text Pro"/>
              </a:rPr>
              <a:t>sign-in</a:t>
            </a:r>
            <a:r>
              <a:rPr lang="da-DK" sz="1200" kern="1200" dirty="0">
                <a:latin typeface="Neue Haas Grotesk Text Pro"/>
              </a:rPr>
              <a:t>.</a:t>
            </a:r>
          </a:p>
          <a:p>
            <a:pPr indent="0" defTabSz="685799">
              <a:lnSpc>
                <a:spcPts val="1950"/>
              </a:lnSpc>
              <a:spcBef>
                <a:spcPts val="0"/>
              </a:spcBef>
              <a:spcAft>
                <a:spcPts val="0"/>
              </a:spcAft>
              <a:buClrTx/>
              <a:buNone/>
              <a:defRPr/>
            </a:pPr>
            <a:endParaRPr lang="da-DK" sz="1200" kern="1200" dirty="0">
              <a:latin typeface="Neue Haas Grotesk Text Pro" panose="020B0504020202020204" pitchFamily="34" charset="0"/>
            </a:endParaRPr>
          </a:p>
          <a:p>
            <a:pPr indent="0" defTabSz="685799">
              <a:lnSpc>
                <a:spcPts val="1950"/>
              </a:lnSpc>
              <a:spcBef>
                <a:spcPts val="0"/>
              </a:spcBef>
              <a:spcAft>
                <a:spcPts val="0"/>
              </a:spcAft>
              <a:buClrTx/>
              <a:buNone/>
              <a:defRPr/>
            </a:pPr>
            <a:r>
              <a:rPr lang="da-DK" sz="1200" b="1" u="sng" kern="1200" dirty="0">
                <a:latin typeface="Neue Haas Grotesk Text Pro"/>
              </a:rPr>
              <a:t>Autorisation</a:t>
            </a:r>
            <a:r>
              <a:rPr lang="da-DK" sz="1200" b="1" kern="1200" dirty="0">
                <a:latin typeface="Neue Haas Grotesk Text Pro"/>
              </a:rPr>
              <a:t>:</a:t>
            </a:r>
            <a:r>
              <a:rPr lang="da-DK" sz="1200" kern="1200" dirty="0">
                <a:latin typeface="Neue Haas Grotesk Text Pro"/>
              </a:rPr>
              <a:t> </a:t>
            </a:r>
            <a:r>
              <a:rPr lang="da-DK" sz="1200" dirty="0">
                <a:latin typeface="Neue Haas Grotesk Text Pro"/>
              </a:rPr>
              <a:t>B</a:t>
            </a:r>
            <a:r>
              <a:rPr lang="da-DK" sz="1200" kern="1200" dirty="0">
                <a:latin typeface="Neue Haas Grotesk Text Pro"/>
              </a:rPr>
              <a:t>rugeren er blevet oprettet i </a:t>
            </a:r>
            <a:r>
              <a:rPr lang="da-DK" sz="1200" kern="1200" dirty="0" err="1">
                <a:highlight>
                  <a:srgbClr val="FFFF00"/>
                </a:highlight>
                <a:latin typeface="Neue Haas Grotesk Text Pro"/>
              </a:rPr>
              <a:t>Azure</a:t>
            </a:r>
            <a:r>
              <a:rPr lang="da-DK" sz="1200" kern="1200" dirty="0">
                <a:highlight>
                  <a:srgbClr val="FFFF00"/>
                </a:highlight>
                <a:latin typeface="Neue Haas Grotesk Text Pro"/>
              </a:rPr>
              <a:t> AD</a:t>
            </a:r>
            <a:r>
              <a:rPr lang="da-DK" sz="1200" kern="1200" dirty="0">
                <a:latin typeface="Neue Haas Grotesk Text Pro"/>
              </a:rPr>
              <a:t> (AD) som ‘Sagsbehandler for boligydelser’.</a:t>
            </a:r>
            <a:endParaRPr lang="da-DK" sz="3200" kern="1200">
              <a:latin typeface="Neue Haas Grotesk Text Pro"/>
            </a:endParaRPr>
          </a:p>
          <a:p>
            <a:pPr indent="-251460"/>
            <a:endParaRPr lang="da-DK" dirty="0"/>
          </a:p>
        </p:txBody>
      </p:sp>
      <p:sp>
        <p:nvSpPr>
          <p:cNvPr id="4" name="Pladsholder til tekst 3">
            <a:extLst>
              <a:ext uri="{FF2B5EF4-FFF2-40B4-BE49-F238E27FC236}">
                <a16:creationId xmlns:a16="http://schemas.microsoft.com/office/drawing/2014/main" id="{566ABF38-C99D-B7A8-1194-CB6B8DC461A9}"/>
              </a:ext>
            </a:extLst>
          </p:cNvPr>
          <p:cNvSpPr>
            <a:spLocks noGrp="1"/>
          </p:cNvSpPr>
          <p:nvPr>
            <p:ph type="body" sz="quarter" idx="11"/>
          </p:nvPr>
        </p:nvSpPr>
        <p:spPr/>
        <p:txBody>
          <a:bodyPr/>
          <a:lstStyle/>
          <a:p>
            <a:r>
              <a:rPr lang="da-DK" dirty="0"/>
              <a:t>Systemnær kontekst</a:t>
            </a:r>
          </a:p>
        </p:txBody>
      </p:sp>
      <p:sp>
        <p:nvSpPr>
          <p:cNvPr id="5" name="Rektangel 4">
            <a:extLst>
              <a:ext uri="{FF2B5EF4-FFF2-40B4-BE49-F238E27FC236}">
                <a16:creationId xmlns:a16="http://schemas.microsoft.com/office/drawing/2014/main" id="{C3851978-2A36-C8B6-4670-E8F259AE1BB5}"/>
              </a:ext>
            </a:extLst>
          </p:cNvPr>
          <p:cNvSpPr/>
          <p:nvPr/>
        </p:nvSpPr>
        <p:spPr>
          <a:xfrm>
            <a:off x="5738203" y="1924857"/>
            <a:ext cx="1251408" cy="537328"/>
          </a:xfrm>
          <a:prstGeom prst="rect">
            <a:avLst/>
          </a:prstGeom>
          <a:solidFill>
            <a:schemeClr val="accent2"/>
          </a:solidFill>
          <a:ln w="1270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Windows log-in</a:t>
            </a:r>
          </a:p>
        </p:txBody>
      </p:sp>
      <p:sp>
        <p:nvSpPr>
          <p:cNvPr id="6" name="Rektangel 5">
            <a:extLst>
              <a:ext uri="{FF2B5EF4-FFF2-40B4-BE49-F238E27FC236}">
                <a16:creationId xmlns:a16="http://schemas.microsoft.com/office/drawing/2014/main" id="{18652690-6547-7B04-27EE-5383E5850548}"/>
              </a:ext>
            </a:extLst>
          </p:cNvPr>
          <p:cNvSpPr/>
          <p:nvPr/>
        </p:nvSpPr>
        <p:spPr>
          <a:xfrm>
            <a:off x="5738203" y="3920718"/>
            <a:ext cx="1251408" cy="537328"/>
          </a:xfrm>
          <a:prstGeom prst="rect">
            <a:avLst/>
          </a:prstGeom>
          <a:solidFill>
            <a:schemeClr val="accent2"/>
          </a:solidFill>
          <a:ln w="1270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Active Directory </a:t>
            </a:r>
            <a:r>
              <a:rPr lang="da-DK" sz="825" b="1" dirty="0" err="1">
                <a:solidFill>
                  <a:schemeClr val="bg1"/>
                </a:solidFill>
                <a:latin typeface="Neue Haas Grotesk Text Pro" panose="020B0504020202020204" pitchFamily="34" charset="0"/>
              </a:rPr>
              <a:t>Federation</a:t>
            </a:r>
            <a:r>
              <a:rPr lang="da-DK" sz="825" b="1" dirty="0">
                <a:solidFill>
                  <a:schemeClr val="bg1"/>
                </a:solidFill>
                <a:latin typeface="Neue Haas Grotesk Text Pro" panose="020B0504020202020204" pitchFamily="34" charset="0"/>
              </a:rPr>
              <a:t> Service</a:t>
            </a:r>
          </a:p>
        </p:txBody>
      </p:sp>
      <p:sp>
        <p:nvSpPr>
          <p:cNvPr id="7" name="Rektangel 6">
            <a:extLst>
              <a:ext uri="{FF2B5EF4-FFF2-40B4-BE49-F238E27FC236}">
                <a16:creationId xmlns:a16="http://schemas.microsoft.com/office/drawing/2014/main" id="{3ED4569F-2784-C938-0FBB-EA46102F5934}"/>
              </a:ext>
            </a:extLst>
          </p:cNvPr>
          <p:cNvSpPr/>
          <p:nvPr/>
        </p:nvSpPr>
        <p:spPr>
          <a:xfrm>
            <a:off x="5738203" y="2922788"/>
            <a:ext cx="1251408" cy="537328"/>
          </a:xfrm>
          <a:prstGeom prst="rect">
            <a:avLst/>
          </a:prstGeom>
          <a:solidFill>
            <a:schemeClr val="accent2"/>
          </a:solidFill>
          <a:ln w="1270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Active Directory</a:t>
            </a:r>
          </a:p>
        </p:txBody>
      </p:sp>
      <p:sp>
        <p:nvSpPr>
          <p:cNvPr id="8" name="Tekstfelt 7">
            <a:extLst>
              <a:ext uri="{FF2B5EF4-FFF2-40B4-BE49-F238E27FC236}">
                <a16:creationId xmlns:a16="http://schemas.microsoft.com/office/drawing/2014/main" id="{8A0F8AE7-800E-BEE9-372D-DA3DC8792547}"/>
              </a:ext>
            </a:extLst>
          </p:cNvPr>
          <p:cNvSpPr txBox="1"/>
          <p:nvPr/>
        </p:nvSpPr>
        <p:spPr>
          <a:xfrm>
            <a:off x="6396624" y="3510441"/>
            <a:ext cx="2304039" cy="346249"/>
          </a:xfrm>
          <a:prstGeom prst="rect">
            <a:avLst/>
          </a:prstGeom>
          <a:noFill/>
        </p:spPr>
        <p:txBody>
          <a:bodyPr wrap="square" rtlCol="0">
            <a:spAutoFit/>
          </a:bodyPr>
          <a:lstStyle/>
          <a:p>
            <a:r>
              <a:rPr lang="da-DK" sz="825" dirty="0">
                <a:latin typeface="Neue Haas Grotesk Text Pro" panose="020B0504020202020204" pitchFamily="34" charset="0"/>
              </a:rPr>
              <a:t>Medarbejder X</a:t>
            </a:r>
          </a:p>
          <a:p>
            <a:r>
              <a:rPr lang="da-DK" sz="825" dirty="0">
                <a:latin typeface="Neue Haas Grotesk Text Pro" panose="020B0504020202020204" pitchFamily="34" charset="0"/>
              </a:rPr>
              <a:t>Sagsbehandler boligydelser</a:t>
            </a:r>
          </a:p>
        </p:txBody>
      </p:sp>
      <p:pic>
        <p:nvPicPr>
          <p:cNvPr id="9" name="Grafik 8" descr="Bruger med massiv udfyldning">
            <a:extLst>
              <a:ext uri="{FF2B5EF4-FFF2-40B4-BE49-F238E27FC236}">
                <a16:creationId xmlns:a16="http://schemas.microsoft.com/office/drawing/2014/main" id="{4B032834-3B93-4964-D3B9-336A940962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21007" y="970394"/>
            <a:ext cx="685800" cy="685800"/>
          </a:xfrm>
          <a:prstGeom prst="rect">
            <a:avLst/>
          </a:prstGeom>
        </p:spPr>
      </p:pic>
      <p:cxnSp>
        <p:nvCxnSpPr>
          <p:cNvPr id="10" name="Lige forbindelse 10">
            <a:extLst>
              <a:ext uri="{FF2B5EF4-FFF2-40B4-BE49-F238E27FC236}">
                <a16:creationId xmlns:a16="http://schemas.microsoft.com/office/drawing/2014/main" id="{3A5007CD-3549-CFBC-048B-8256CC0F3BE6}"/>
              </a:ext>
            </a:extLst>
          </p:cNvPr>
          <p:cNvCxnSpPr>
            <a:cxnSpLocks/>
          </p:cNvCxnSpPr>
          <p:nvPr/>
        </p:nvCxnSpPr>
        <p:spPr>
          <a:xfrm>
            <a:off x="6363907" y="2462185"/>
            <a:ext cx="0" cy="460603"/>
          </a:xfrm>
          <a:prstGeom prst="line">
            <a:avLst/>
          </a:prstGeom>
          <a:ln w="19050">
            <a:solidFill>
              <a:schemeClr val="accent2">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Tekstfelt 10">
            <a:extLst>
              <a:ext uri="{FF2B5EF4-FFF2-40B4-BE49-F238E27FC236}">
                <a16:creationId xmlns:a16="http://schemas.microsoft.com/office/drawing/2014/main" id="{B54ED7BA-7AD1-1B90-5474-60658D623954}"/>
              </a:ext>
            </a:extLst>
          </p:cNvPr>
          <p:cNvSpPr txBox="1"/>
          <p:nvPr/>
        </p:nvSpPr>
        <p:spPr>
          <a:xfrm>
            <a:off x="6396624" y="1617108"/>
            <a:ext cx="1905445" cy="219291"/>
          </a:xfrm>
          <a:prstGeom prst="rect">
            <a:avLst/>
          </a:prstGeom>
          <a:noFill/>
        </p:spPr>
        <p:txBody>
          <a:bodyPr wrap="square" rtlCol="0">
            <a:spAutoFit/>
          </a:bodyPr>
          <a:lstStyle/>
          <a:p>
            <a:r>
              <a:rPr lang="da-DK" sz="825" dirty="0">
                <a:latin typeface="Neue Haas Grotesk Text Pro" panose="020B0504020202020204" pitchFamily="34" charset="0"/>
              </a:rPr>
              <a:t>Log on: (Autentifikation af bruger)</a:t>
            </a:r>
          </a:p>
        </p:txBody>
      </p:sp>
      <p:cxnSp>
        <p:nvCxnSpPr>
          <p:cNvPr id="12" name="Lige forbindelse 11">
            <a:extLst>
              <a:ext uri="{FF2B5EF4-FFF2-40B4-BE49-F238E27FC236}">
                <a16:creationId xmlns:a16="http://schemas.microsoft.com/office/drawing/2014/main" id="{9237AADB-2741-8A55-903A-7A3F42A95102}"/>
              </a:ext>
            </a:extLst>
          </p:cNvPr>
          <p:cNvCxnSpPr>
            <a:cxnSpLocks/>
          </p:cNvCxnSpPr>
          <p:nvPr/>
        </p:nvCxnSpPr>
        <p:spPr>
          <a:xfrm>
            <a:off x="6363907" y="4458046"/>
            <a:ext cx="0" cy="459575"/>
          </a:xfrm>
          <a:prstGeom prst="line">
            <a:avLst/>
          </a:prstGeom>
          <a:ln w="19050">
            <a:solidFill>
              <a:schemeClr val="accent2">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 name="Tekstfelt 12">
            <a:extLst>
              <a:ext uri="{FF2B5EF4-FFF2-40B4-BE49-F238E27FC236}">
                <a16:creationId xmlns:a16="http://schemas.microsoft.com/office/drawing/2014/main" id="{6684DEC5-2EEB-C0B0-87F1-5B529489DD1A}"/>
              </a:ext>
            </a:extLst>
          </p:cNvPr>
          <p:cNvSpPr txBox="1"/>
          <p:nvPr/>
        </p:nvSpPr>
        <p:spPr>
          <a:xfrm>
            <a:off x="6396624" y="4458046"/>
            <a:ext cx="2103519" cy="473206"/>
          </a:xfrm>
          <a:prstGeom prst="rect">
            <a:avLst/>
          </a:prstGeom>
          <a:noFill/>
        </p:spPr>
        <p:txBody>
          <a:bodyPr wrap="square" rtlCol="0">
            <a:spAutoFit/>
          </a:bodyPr>
          <a:lstStyle/>
          <a:p>
            <a:r>
              <a:rPr lang="da-DK" sz="825" dirty="0">
                <a:latin typeface="Neue Haas Grotesk Text Pro" panose="020B0504020202020204" pitchFamily="34" charset="0"/>
              </a:rPr>
              <a:t>Token med </a:t>
            </a:r>
          </a:p>
          <a:p>
            <a:r>
              <a:rPr lang="da-DK" sz="825" dirty="0">
                <a:latin typeface="Neue Haas Grotesk Text Pro" panose="020B0504020202020204" pitchFamily="34" charset="0"/>
              </a:rPr>
              <a:t>Medarbejder X</a:t>
            </a:r>
          </a:p>
          <a:p>
            <a:r>
              <a:rPr lang="da-DK" sz="825" dirty="0">
                <a:latin typeface="Neue Haas Grotesk Text Pro" panose="020B0504020202020204" pitchFamily="34" charset="0"/>
              </a:rPr>
              <a:t>Sagsbehandler boligydelser</a:t>
            </a:r>
          </a:p>
        </p:txBody>
      </p:sp>
      <p:cxnSp>
        <p:nvCxnSpPr>
          <p:cNvPr id="14" name="Lige forbindelse 10">
            <a:extLst>
              <a:ext uri="{FF2B5EF4-FFF2-40B4-BE49-F238E27FC236}">
                <a16:creationId xmlns:a16="http://schemas.microsoft.com/office/drawing/2014/main" id="{FE7F1C24-A362-8D12-1103-F15E9B91AC0D}"/>
              </a:ext>
            </a:extLst>
          </p:cNvPr>
          <p:cNvCxnSpPr>
            <a:cxnSpLocks/>
          </p:cNvCxnSpPr>
          <p:nvPr/>
        </p:nvCxnSpPr>
        <p:spPr>
          <a:xfrm>
            <a:off x="6363907" y="3460116"/>
            <a:ext cx="0" cy="460603"/>
          </a:xfrm>
          <a:prstGeom prst="line">
            <a:avLst/>
          </a:prstGeom>
          <a:ln w="19050">
            <a:solidFill>
              <a:schemeClr val="accent2">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Lige forbindelse 10">
            <a:extLst>
              <a:ext uri="{FF2B5EF4-FFF2-40B4-BE49-F238E27FC236}">
                <a16:creationId xmlns:a16="http://schemas.microsoft.com/office/drawing/2014/main" id="{EB4EB832-67DE-0E17-9848-E136614B8FBC}"/>
              </a:ext>
            </a:extLst>
          </p:cNvPr>
          <p:cNvCxnSpPr>
            <a:cxnSpLocks/>
          </p:cNvCxnSpPr>
          <p:nvPr/>
        </p:nvCxnSpPr>
        <p:spPr>
          <a:xfrm>
            <a:off x="6363907" y="1537284"/>
            <a:ext cx="0" cy="387573"/>
          </a:xfrm>
          <a:prstGeom prst="line">
            <a:avLst/>
          </a:prstGeom>
          <a:ln w="19050">
            <a:solidFill>
              <a:schemeClr val="accent2">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Tekstfelt 15">
            <a:extLst>
              <a:ext uri="{FF2B5EF4-FFF2-40B4-BE49-F238E27FC236}">
                <a16:creationId xmlns:a16="http://schemas.microsoft.com/office/drawing/2014/main" id="{4C664723-844C-C3E9-3C3D-F2733F106701}"/>
              </a:ext>
            </a:extLst>
          </p:cNvPr>
          <p:cNvSpPr txBox="1"/>
          <p:nvPr/>
        </p:nvSpPr>
        <p:spPr>
          <a:xfrm>
            <a:off x="6363907" y="2562378"/>
            <a:ext cx="2304039" cy="219291"/>
          </a:xfrm>
          <a:prstGeom prst="rect">
            <a:avLst/>
          </a:prstGeom>
          <a:noFill/>
        </p:spPr>
        <p:txBody>
          <a:bodyPr wrap="square" rtlCol="0">
            <a:spAutoFit/>
          </a:bodyPr>
          <a:lstStyle/>
          <a:p>
            <a:r>
              <a:rPr lang="da-DK" sz="825" dirty="0">
                <a:latin typeface="Neue Haas Grotesk Text Pro" panose="020B0504020202020204" pitchFamily="34" charset="0"/>
              </a:rPr>
              <a:t>Digital Identitet: Medarbejder X</a:t>
            </a:r>
          </a:p>
        </p:txBody>
      </p:sp>
      <p:pic>
        <p:nvPicPr>
          <p:cNvPr id="17" name="Grafik 16" descr="Office-medarbejder, mand med massiv udfyldning">
            <a:extLst>
              <a:ext uri="{FF2B5EF4-FFF2-40B4-BE49-F238E27FC236}">
                <a16:creationId xmlns:a16="http://schemas.microsoft.com/office/drawing/2014/main" id="{F61CBAF9-BED3-E4AF-6F5B-9B9F841C08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41310" y="2848551"/>
            <a:ext cx="685800" cy="685800"/>
          </a:xfrm>
          <a:prstGeom prst="rect">
            <a:avLst/>
          </a:prstGeom>
        </p:spPr>
      </p:pic>
      <p:cxnSp>
        <p:nvCxnSpPr>
          <p:cNvPr id="18" name="Lige forbindelse 10">
            <a:extLst>
              <a:ext uri="{FF2B5EF4-FFF2-40B4-BE49-F238E27FC236}">
                <a16:creationId xmlns:a16="http://schemas.microsoft.com/office/drawing/2014/main" id="{D37107A6-B4C6-7060-00DF-8F2EFA797F4F}"/>
              </a:ext>
            </a:extLst>
          </p:cNvPr>
          <p:cNvCxnSpPr>
            <a:cxnSpLocks/>
            <a:stCxn id="17" idx="3"/>
          </p:cNvCxnSpPr>
          <p:nvPr/>
        </p:nvCxnSpPr>
        <p:spPr>
          <a:xfrm>
            <a:off x="4527110" y="3191451"/>
            <a:ext cx="1211093" cy="1"/>
          </a:xfrm>
          <a:prstGeom prst="line">
            <a:avLst/>
          </a:prstGeom>
          <a:ln w="19050">
            <a:solidFill>
              <a:schemeClr val="accent2">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9" name="Tekstfelt 18">
            <a:extLst>
              <a:ext uri="{FF2B5EF4-FFF2-40B4-BE49-F238E27FC236}">
                <a16:creationId xmlns:a16="http://schemas.microsoft.com/office/drawing/2014/main" id="{11AC5102-AC33-03AD-EEA5-80F6969EBE9E}"/>
              </a:ext>
            </a:extLst>
          </p:cNvPr>
          <p:cNvSpPr txBox="1"/>
          <p:nvPr/>
        </p:nvSpPr>
        <p:spPr>
          <a:xfrm>
            <a:off x="4446195" y="2594078"/>
            <a:ext cx="1574812" cy="600164"/>
          </a:xfrm>
          <a:prstGeom prst="rect">
            <a:avLst/>
          </a:prstGeom>
          <a:noFill/>
        </p:spPr>
        <p:txBody>
          <a:bodyPr wrap="square" rtlCol="0">
            <a:spAutoFit/>
          </a:bodyPr>
          <a:lstStyle/>
          <a:p>
            <a:r>
              <a:rPr lang="da-DK" sz="825" dirty="0">
                <a:latin typeface="Neue Haas Grotesk Text Pro" panose="020B0504020202020204" pitchFamily="34" charset="0"/>
              </a:rPr>
              <a:t>Kobler Medarbejder X med jobfunktionsrollen ‘Sagsbehandler: boligydelser’</a:t>
            </a:r>
          </a:p>
        </p:txBody>
      </p:sp>
      <p:sp>
        <p:nvSpPr>
          <p:cNvPr id="20" name="Tekstfelt 19">
            <a:extLst>
              <a:ext uri="{FF2B5EF4-FFF2-40B4-BE49-F238E27FC236}">
                <a16:creationId xmlns:a16="http://schemas.microsoft.com/office/drawing/2014/main" id="{9BE741BC-04ED-2269-4513-CF60B7E4895A}"/>
              </a:ext>
            </a:extLst>
          </p:cNvPr>
          <p:cNvSpPr txBox="1"/>
          <p:nvPr/>
        </p:nvSpPr>
        <p:spPr>
          <a:xfrm>
            <a:off x="5776898" y="852822"/>
            <a:ext cx="1174018" cy="219291"/>
          </a:xfrm>
          <a:prstGeom prst="rect">
            <a:avLst/>
          </a:prstGeom>
          <a:noFill/>
        </p:spPr>
        <p:txBody>
          <a:bodyPr wrap="square" rtlCol="0">
            <a:spAutoFit/>
          </a:bodyPr>
          <a:lstStyle/>
          <a:p>
            <a:pPr algn="ctr"/>
            <a:r>
              <a:rPr lang="da-DK" sz="825" dirty="0">
                <a:latin typeface="Neue Haas Grotesk Text Pro" panose="020B0504020202020204" pitchFamily="34" charset="0"/>
              </a:rPr>
              <a:t>Medarbejder X</a:t>
            </a:r>
          </a:p>
        </p:txBody>
      </p:sp>
      <p:sp>
        <p:nvSpPr>
          <p:cNvPr id="21" name="Tekstfelt 20">
            <a:extLst>
              <a:ext uri="{FF2B5EF4-FFF2-40B4-BE49-F238E27FC236}">
                <a16:creationId xmlns:a16="http://schemas.microsoft.com/office/drawing/2014/main" id="{1EE32416-FF86-2353-4C21-2F6D29C0A073}"/>
              </a:ext>
            </a:extLst>
          </p:cNvPr>
          <p:cNvSpPr txBox="1"/>
          <p:nvPr/>
        </p:nvSpPr>
        <p:spPr>
          <a:xfrm>
            <a:off x="3525518" y="3494209"/>
            <a:ext cx="1374098" cy="346249"/>
          </a:xfrm>
          <a:prstGeom prst="rect">
            <a:avLst/>
          </a:prstGeom>
          <a:noFill/>
        </p:spPr>
        <p:txBody>
          <a:bodyPr wrap="square" rtlCol="0">
            <a:spAutoFit/>
          </a:bodyPr>
          <a:lstStyle/>
          <a:p>
            <a:pPr algn="ctr"/>
            <a:r>
              <a:rPr lang="da-DK" sz="825" dirty="0">
                <a:latin typeface="Neue Haas Grotesk Text Pro" panose="020B0504020202020204" pitchFamily="34" charset="0"/>
              </a:rPr>
              <a:t>Rettigheds-administrator</a:t>
            </a:r>
          </a:p>
        </p:txBody>
      </p:sp>
    </p:spTree>
    <p:extLst>
      <p:ext uri="{BB962C8B-B14F-4D97-AF65-F5344CB8AC3E}">
        <p14:creationId xmlns:p14="http://schemas.microsoft.com/office/powerpoint/2010/main" val="2093011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0692F7-A860-938A-367B-CD28922DC492}"/>
              </a:ext>
            </a:extLst>
          </p:cNvPr>
          <p:cNvSpPr>
            <a:spLocks noGrp="1"/>
          </p:cNvSpPr>
          <p:nvPr>
            <p:ph type="title"/>
          </p:nvPr>
        </p:nvSpPr>
        <p:spPr/>
        <p:txBody>
          <a:bodyPr/>
          <a:lstStyle/>
          <a:p>
            <a:r>
              <a:rPr lang="da-DK" dirty="0" err="1"/>
              <a:t>Context</a:t>
            </a:r>
            <a:r>
              <a:rPr lang="da-DK" dirty="0"/>
              <a:t> Handler</a:t>
            </a:r>
          </a:p>
        </p:txBody>
      </p:sp>
      <p:sp>
        <p:nvSpPr>
          <p:cNvPr id="3" name="Pladsholder til tekst 2">
            <a:extLst>
              <a:ext uri="{FF2B5EF4-FFF2-40B4-BE49-F238E27FC236}">
                <a16:creationId xmlns:a16="http://schemas.microsoft.com/office/drawing/2014/main" id="{E9968E27-A663-0CD4-5A08-A5A1C1DBDC43}"/>
              </a:ext>
            </a:extLst>
          </p:cNvPr>
          <p:cNvSpPr>
            <a:spLocks noGrp="1"/>
          </p:cNvSpPr>
          <p:nvPr>
            <p:ph type="body" sz="quarter" idx="10"/>
          </p:nvPr>
        </p:nvSpPr>
        <p:spPr>
          <a:xfrm>
            <a:off x="468313" y="987425"/>
            <a:ext cx="3149591" cy="3729366"/>
          </a:xfrm>
        </p:spPr>
        <p:txBody>
          <a:bodyPr vert="horz" lIns="0" tIns="0" rIns="91440" bIns="0" rtlCol="0" anchor="t">
            <a:noAutofit/>
          </a:bodyPr>
          <a:lstStyle/>
          <a:p>
            <a:pPr indent="0" defTabSz="685799">
              <a:lnSpc>
                <a:spcPts val="1950"/>
              </a:lnSpc>
              <a:spcBef>
                <a:spcPts val="0"/>
              </a:spcBef>
              <a:spcAft>
                <a:spcPts val="0"/>
              </a:spcAft>
              <a:buClrTx/>
              <a:buNone/>
              <a:defRPr/>
            </a:pPr>
            <a:r>
              <a:rPr lang="da-DK" sz="900" b="1" u="sng" kern="1200" dirty="0">
                <a:latin typeface="Neue Haas Grotesk Text Pro"/>
              </a:rPr>
              <a:t>Autentifikation og Autorisation</a:t>
            </a:r>
            <a:r>
              <a:rPr lang="da-DK" sz="900" b="1" kern="1200" dirty="0">
                <a:latin typeface="Neue Haas Grotesk Text Pro"/>
              </a:rPr>
              <a:t> </a:t>
            </a:r>
            <a:r>
              <a:rPr lang="da-DK" sz="900" kern="1200" dirty="0">
                <a:latin typeface="Neue Haas Grotesk Text Pro"/>
              </a:rPr>
              <a:t>udføres af kommunes adgangsstyringssystemer.</a:t>
            </a:r>
          </a:p>
          <a:p>
            <a:pPr indent="0" defTabSz="685799">
              <a:lnSpc>
                <a:spcPts val="1950"/>
              </a:lnSpc>
              <a:spcBef>
                <a:spcPts val="0"/>
              </a:spcBef>
              <a:spcAft>
                <a:spcPts val="0"/>
              </a:spcAft>
              <a:buClrTx/>
              <a:buNone/>
              <a:defRPr/>
            </a:pPr>
            <a:endParaRPr lang="da-DK" sz="900" dirty="0">
              <a:latin typeface="Neue Haas Grotesk Text Pro" panose="020B0504020202020204" pitchFamily="34" charset="0"/>
            </a:endParaRPr>
          </a:p>
          <a:p>
            <a:pPr indent="0" defTabSz="685799">
              <a:lnSpc>
                <a:spcPts val="1950"/>
              </a:lnSpc>
              <a:spcBef>
                <a:spcPts val="0"/>
              </a:spcBef>
              <a:spcAft>
                <a:spcPts val="0"/>
              </a:spcAft>
              <a:buClrTx/>
              <a:buNone/>
              <a:defRPr/>
            </a:pPr>
            <a:r>
              <a:rPr lang="da-DK" sz="900" b="1" u="sng" kern="1200" dirty="0">
                <a:latin typeface="Neue Haas Grotesk Text Pro" panose="020B0504020202020204" pitchFamily="34" charset="0"/>
              </a:rPr>
              <a:t>Kommunes Identity Provider (</a:t>
            </a:r>
            <a:r>
              <a:rPr lang="da-DK" sz="900" b="1" u="sng" kern="1200" dirty="0" err="1">
                <a:latin typeface="Neue Haas Grotesk Text Pro" panose="020B0504020202020204" pitchFamily="34" charset="0"/>
              </a:rPr>
              <a:t>IdP</a:t>
            </a:r>
            <a:r>
              <a:rPr lang="da-DK" sz="900" b="1" u="sng" kern="1200" dirty="0">
                <a:latin typeface="Neue Haas Grotesk Text Pro" panose="020B0504020202020204" pitchFamily="34" charset="0"/>
              </a:rPr>
              <a:t>)</a:t>
            </a:r>
            <a:r>
              <a:rPr lang="da-DK" sz="900" b="1" kern="1200" dirty="0">
                <a:latin typeface="Neue Haas Grotesk Text Pro" panose="020B0504020202020204" pitchFamily="34" charset="0"/>
              </a:rPr>
              <a:t> </a:t>
            </a:r>
            <a:r>
              <a:rPr lang="da-DK" sz="900" kern="1200" dirty="0">
                <a:latin typeface="Neue Haas Grotesk Text Pro" panose="020B0504020202020204" pitchFamily="34" charset="0"/>
              </a:rPr>
              <a:t>sender brugeren + rettigheder i form af ‘jobfunktionsroller’ med tilhørende dataafgrænsninger i et </a:t>
            </a:r>
            <a:r>
              <a:rPr lang="da-DK" sz="900" kern="1200" dirty="0" err="1">
                <a:latin typeface="Neue Haas Grotesk Text Pro" panose="020B0504020202020204" pitchFamily="34" charset="0"/>
              </a:rPr>
              <a:t>token</a:t>
            </a:r>
            <a:r>
              <a:rPr lang="da-DK" sz="900" kern="1200" dirty="0">
                <a:latin typeface="Neue Haas Grotesk Text Pro" panose="020B0504020202020204" pitchFamily="34" charset="0"/>
              </a:rPr>
              <a:t> til </a:t>
            </a:r>
            <a:r>
              <a:rPr lang="da-DK" sz="900" kern="1200" dirty="0" err="1">
                <a:latin typeface="Neue Haas Grotesk Text Pro" panose="020B0504020202020204" pitchFamily="34" charset="0"/>
              </a:rPr>
              <a:t>Context</a:t>
            </a:r>
            <a:r>
              <a:rPr lang="da-DK" sz="900" kern="1200" dirty="0">
                <a:latin typeface="Neue Haas Grotesk Text Pro" panose="020B0504020202020204" pitchFamily="34" charset="0"/>
              </a:rPr>
              <a:t> Handleren via brugerens browser.</a:t>
            </a:r>
          </a:p>
          <a:p>
            <a:pPr indent="0" defTabSz="685799">
              <a:lnSpc>
                <a:spcPts val="1950"/>
              </a:lnSpc>
              <a:spcBef>
                <a:spcPts val="0"/>
              </a:spcBef>
              <a:spcAft>
                <a:spcPts val="0"/>
              </a:spcAft>
              <a:buClrTx/>
              <a:buNone/>
              <a:defRPr/>
            </a:pPr>
            <a:endParaRPr lang="da-DK" sz="900" dirty="0">
              <a:latin typeface="Neue Haas Grotesk Text Pro" panose="020B0504020202020204" pitchFamily="34" charset="0"/>
            </a:endParaRPr>
          </a:p>
          <a:p>
            <a:pPr indent="0" defTabSz="685799">
              <a:lnSpc>
                <a:spcPts val="1950"/>
              </a:lnSpc>
              <a:spcBef>
                <a:spcPts val="0"/>
              </a:spcBef>
              <a:spcAft>
                <a:spcPts val="0"/>
              </a:spcAft>
              <a:buClrTx/>
              <a:buNone/>
              <a:defRPr/>
            </a:pPr>
            <a:r>
              <a:rPr lang="da-DK" sz="900" b="1" u="sng" kern="1200" dirty="0" err="1">
                <a:latin typeface="Neue Haas Grotesk Text Pro"/>
              </a:rPr>
              <a:t>Context</a:t>
            </a:r>
            <a:r>
              <a:rPr lang="da-DK" sz="900" b="1" u="sng" kern="1200" dirty="0">
                <a:latin typeface="Neue Haas Grotesk Text Pro"/>
              </a:rPr>
              <a:t> Handler</a:t>
            </a:r>
            <a:r>
              <a:rPr lang="da-DK" sz="900" b="1" kern="1200" dirty="0">
                <a:latin typeface="Neue Haas Grotesk Text Pro"/>
              </a:rPr>
              <a:t> </a:t>
            </a:r>
            <a:r>
              <a:rPr lang="da-DK" sz="900" kern="1200" dirty="0">
                <a:latin typeface="Neue Haas Grotesk Text Pro"/>
              </a:rPr>
              <a:t>veksler jobfunktionsroller til brugersystemroller på baggrund af information fra Administrationsmodulet og videresender dette til tjenesteudbyderen via brugerens browser.</a:t>
            </a:r>
          </a:p>
          <a:p>
            <a:pPr indent="0" defTabSz="685799">
              <a:lnSpc>
                <a:spcPts val="1950"/>
              </a:lnSpc>
              <a:spcBef>
                <a:spcPts val="0"/>
              </a:spcBef>
              <a:spcAft>
                <a:spcPts val="0"/>
              </a:spcAft>
              <a:buClrTx/>
              <a:buNone/>
              <a:defRPr/>
            </a:pPr>
            <a:endParaRPr lang="da-DK" sz="900" b="1" kern="1200" dirty="0">
              <a:latin typeface="Neue Haas Grotesk Text Pro" panose="020B0504020202020204" pitchFamily="34" charset="0"/>
            </a:endParaRPr>
          </a:p>
          <a:p>
            <a:pPr indent="0" defTabSz="685799">
              <a:lnSpc>
                <a:spcPts val="1950"/>
              </a:lnSpc>
              <a:spcBef>
                <a:spcPts val="0"/>
              </a:spcBef>
              <a:spcAft>
                <a:spcPts val="0"/>
              </a:spcAft>
              <a:buClrTx/>
              <a:buNone/>
              <a:defRPr/>
            </a:pPr>
            <a:r>
              <a:rPr lang="da-DK" sz="900" b="1" u="sng" kern="1200" dirty="0">
                <a:latin typeface="Neue Haas Grotesk Text Pro" panose="020B0504020202020204" pitchFamily="34" charset="0"/>
              </a:rPr>
              <a:t>Tjenesteudbyder</a:t>
            </a:r>
            <a:r>
              <a:rPr lang="da-DK" sz="900" kern="1200" dirty="0">
                <a:latin typeface="Neue Haas Grotesk Text Pro" panose="020B0504020202020204" pitchFamily="34" charset="0"/>
              </a:rPr>
              <a:t> læser det medsendte </a:t>
            </a:r>
            <a:r>
              <a:rPr lang="da-DK" sz="900" kern="1200" dirty="0" err="1">
                <a:latin typeface="Neue Haas Grotesk Text Pro" panose="020B0504020202020204" pitchFamily="34" charset="0"/>
              </a:rPr>
              <a:t>token</a:t>
            </a:r>
            <a:r>
              <a:rPr lang="da-DK" sz="900" kern="1200" dirty="0">
                <a:latin typeface="Neue Haas Grotesk Text Pro" panose="020B0504020202020204" pitchFamily="34" charset="0"/>
              </a:rPr>
              <a:t> og tildeler brugeren adgange på baggrund af dette.</a:t>
            </a:r>
          </a:p>
          <a:p>
            <a:pPr indent="-251460"/>
            <a:endParaRPr lang="da-DK" sz="900" dirty="0"/>
          </a:p>
        </p:txBody>
      </p:sp>
      <p:sp>
        <p:nvSpPr>
          <p:cNvPr id="4" name="Pladsholder til tekst 3">
            <a:extLst>
              <a:ext uri="{FF2B5EF4-FFF2-40B4-BE49-F238E27FC236}">
                <a16:creationId xmlns:a16="http://schemas.microsoft.com/office/drawing/2014/main" id="{8436419C-BB17-3846-E50D-BC98FE11002F}"/>
              </a:ext>
            </a:extLst>
          </p:cNvPr>
          <p:cNvSpPr>
            <a:spLocks noGrp="1"/>
          </p:cNvSpPr>
          <p:nvPr>
            <p:ph type="body" sz="quarter" idx="11"/>
          </p:nvPr>
        </p:nvSpPr>
        <p:spPr/>
        <p:txBody>
          <a:bodyPr/>
          <a:lstStyle/>
          <a:p>
            <a:r>
              <a:rPr lang="da-DK" dirty="0"/>
              <a:t>Systemnær kontekst</a:t>
            </a:r>
          </a:p>
        </p:txBody>
      </p:sp>
      <p:sp>
        <p:nvSpPr>
          <p:cNvPr id="5" name="Rektangel 4">
            <a:extLst>
              <a:ext uri="{FF2B5EF4-FFF2-40B4-BE49-F238E27FC236}">
                <a16:creationId xmlns:a16="http://schemas.microsoft.com/office/drawing/2014/main" id="{CECD1410-8F82-42DF-D9AF-2A643043C8AE}"/>
              </a:ext>
            </a:extLst>
          </p:cNvPr>
          <p:cNvSpPr/>
          <p:nvPr/>
        </p:nvSpPr>
        <p:spPr>
          <a:xfrm>
            <a:off x="6131564" y="1573820"/>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Kommune</a:t>
            </a:r>
          </a:p>
        </p:txBody>
      </p:sp>
      <p:sp>
        <p:nvSpPr>
          <p:cNvPr id="6" name="Rektangel 5">
            <a:extLst>
              <a:ext uri="{FF2B5EF4-FFF2-40B4-BE49-F238E27FC236}">
                <a16:creationId xmlns:a16="http://schemas.microsoft.com/office/drawing/2014/main" id="{01CFE8DB-840A-690F-4F6B-DC2BB61D0393}"/>
              </a:ext>
            </a:extLst>
          </p:cNvPr>
          <p:cNvSpPr/>
          <p:nvPr/>
        </p:nvSpPr>
        <p:spPr>
          <a:xfrm>
            <a:off x="6131564" y="3569681"/>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Tjeneste udbyder</a:t>
            </a:r>
          </a:p>
        </p:txBody>
      </p:sp>
      <p:sp>
        <p:nvSpPr>
          <p:cNvPr id="7" name="Rektangel 6">
            <a:extLst>
              <a:ext uri="{FF2B5EF4-FFF2-40B4-BE49-F238E27FC236}">
                <a16:creationId xmlns:a16="http://schemas.microsoft.com/office/drawing/2014/main" id="{8AA3FB71-D2D3-7FF3-6EE5-A6B670055E3B}"/>
              </a:ext>
            </a:extLst>
          </p:cNvPr>
          <p:cNvSpPr/>
          <p:nvPr/>
        </p:nvSpPr>
        <p:spPr>
          <a:xfrm>
            <a:off x="6131564" y="2571750"/>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Context Handler</a:t>
            </a:r>
          </a:p>
        </p:txBody>
      </p:sp>
      <p:cxnSp>
        <p:nvCxnSpPr>
          <p:cNvPr id="8" name="Lige forbindelse 10">
            <a:extLst>
              <a:ext uri="{FF2B5EF4-FFF2-40B4-BE49-F238E27FC236}">
                <a16:creationId xmlns:a16="http://schemas.microsoft.com/office/drawing/2014/main" id="{F640BBF7-EFBD-AEAF-8117-D7DDAE7FF7DA}"/>
              </a:ext>
            </a:extLst>
          </p:cNvPr>
          <p:cNvCxnSpPr>
            <a:cxnSpLocks/>
          </p:cNvCxnSpPr>
          <p:nvPr/>
        </p:nvCxnSpPr>
        <p:spPr>
          <a:xfrm>
            <a:off x="6757268" y="2111148"/>
            <a:ext cx="0" cy="460603"/>
          </a:xfrm>
          <a:prstGeom prst="line">
            <a:avLst/>
          </a:prstGeom>
          <a:ln w="19050">
            <a:solidFill>
              <a:schemeClr val="accent2">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Lige forbindelse 10">
            <a:extLst>
              <a:ext uri="{FF2B5EF4-FFF2-40B4-BE49-F238E27FC236}">
                <a16:creationId xmlns:a16="http://schemas.microsoft.com/office/drawing/2014/main" id="{AD120ADB-1F3C-8011-BA99-B6A7C930A4CC}"/>
              </a:ext>
            </a:extLst>
          </p:cNvPr>
          <p:cNvCxnSpPr>
            <a:cxnSpLocks/>
          </p:cNvCxnSpPr>
          <p:nvPr/>
        </p:nvCxnSpPr>
        <p:spPr>
          <a:xfrm>
            <a:off x="6757268" y="3109078"/>
            <a:ext cx="0" cy="460603"/>
          </a:xfrm>
          <a:prstGeom prst="line">
            <a:avLst/>
          </a:prstGeom>
          <a:ln w="19050">
            <a:solidFill>
              <a:schemeClr val="accent2">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 name="Tekstfelt 9">
            <a:extLst>
              <a:ext uri="{FF2B5EF4-FFF2-40B4-BE49-F238E27FC236}">
                <a16:creationId xmlns:a16="http://schemas.microsoft.com/office/drawing/2014/main" id="{0C3FC4F9-FF4F-BEAC-AB96-16E4755A5EF9}"/>
              </a:ext>
            </a:extLst>
          </p:cNvPr>
          <p:cNvSpPr txBox="1"/>
          <p:nvPr/>
        </p:nvSpPr>
        <p:spPr>
          <a:xfrm>
            <a:off x="6797584" y="2164704"/>
            <a:ext cx="2017188" cy="346249"/>
          </a:xfrm>
          <a:prstGeom prst="rect">
            <a:avLst/>
          </a:prstGeom>
          <a:noFill/>
        </p:spPr>
        <p:txBody>
          <a:bodyPr wrap="square" rtlCol="0">
            <a:spAutoFit/>
          </a:bodyPr>
          <a:lstStyle/>
          <a:p>
            <a:r>
              <a:rPr lang="da-DK" sz="825" dirty="0">
                <a:latin typeface="Neue Haas Grotesk Text Pro" panose="020B0504020202020204" pitchFamily="34" charset="0"/>
              </a:rPr>
              <a:t>Digital Identitet + Jobfunktionsroller og dataafgrænsninger</a:t>
            </a:r>
          </a:p>
        </p:txBody>
      </p:sp>
      <p:cxnSp>
        <p:nvCxnSpPr>
          <p:cNvPr id="11" name="Lige forbindelse 10">
            <a:extLst>
              <a:ext uri="{FF2B5EF4-FFF2-40B4-BE49-F238E27FC236}">
                <a16:creationId xmlns:a16="http://schemas.microsoft.com/office/drawing/2014/main" id="{FB7566C9-9EAF-A19C-0D0C-BF7562057AF5}"/>
              </a:ext>
            </a:extLst>
          </p:cNvPr>
          <p:cNvCxnSpPr>
            <a:cxnSpLocks/>
          </p:cNvCxnSpPr>
          <p:nvPr/>
        </p:nvCxnSpPr>
        <p:spPr>
          <a:xfrm>
            <a:off x="4847986" y="2840414"/>
            <a:ext cx="1283578" cy="0"/>
          </a:xfrm>
          <a:prstGeom prst="line">
            <a:avLst/>
          </a:prstGeom>
          <a:ln w="19050">
            <a:solidFill>
              <a:schemeClr val="accent2">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ekstfelt 11">
            <a:extLst>
              <a:ext uri="{FF2B5EF4-FFF2-40B4-BE49-F238E27FC236}">
                <a16:creationId xmlns:a16="http://schemas.microsoft.com/office/drawing/2014/main" id="{C1F7B2D7-C00C-272C-0B91-79CC393AB635}"/>
              </a:ext>
            </a:extLst>
          </p:cNvPr>
          <p:cNvSpPr txBox="1"/>
          <p:nvPr/>
        </p:nvSpPr>
        <p:spPr>
          <a:xfrm>
            <a:off x="4920471" y="2272725"/>
            <a:ext cx="1251408" cy="600164"/>
          </a:xfrm>
          <a:prstGeom prst="rect">
            <a:avLst/>
          </a:prstGeom>
          <a:noFill/>
        </p:spPr>
        <p:txBody>
          <a:bodyPr wrap="square" rtlCol="0">
            <a:spAutoFit/>
          </a:bodyPr>
          <a:lstStyle/>
          <a:p>
            <a:r>
              <a:rPr lang="da-DK" sz="825" dirty="0">
                <a:latin typeface="Neue Haas Grotesk Text Pro" panose="020B0504020202020204" pitchFamily="34" charset="0"/>
              </a:rPr>
              <a:t>Kobler Jobfunktionsroller med brugersystem roller</a:t>
            </a:r>
          </a:p>
        </p:txBody>
      </p:sp>
      <p:sp>
        <p:nvSpPr>
          <p:cNvPr id="13" name="Rektangel 12">
            <a:extLst>
              <a:ext uri="{FF2B5EF4-FFF2-40B4-BE49-F238E27FC236}">
                <a16:creationId xmlns:a16="http://schemas.microsoft.com/office/drawing/2014/main" id="{26531240-E900-6D42-DE65-EEF2386BBEE0}"/>
              </a:ext>
            </a:extLst>
          </p:cNvPr>
          <p:cNvSpPr/>
          <p:nvPr/>
        </p:nvSpPr>
        <p:spPr>
          <a:xfrm>
            <a:off x="3709378" y="2571750"/>
            <a:ext cx="11386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Administrations-</a:t>
            </a:r>
          </a:p>
          <a:p>
            <a:pPr algn="ctr"/>
            <a:r>
              <a:rPr lang="da-DK" sz="825" b="1" dirty="0">
                <a:solidFill>
                  <a:schemeClr val="bg1"/>
                </a:solidFill>
                <a:latin typeface="Neue Haas Grotesk Text Pro" panose="020B0504020202020204" pitchFamily="34" charset="0"/>
              </a:rPr>
              <a:t>modulet</a:t>
            </a:r>
          </a:p>
        </p:txBody>
      </p:sp>
      <p:sp>
        <p:nvSpPr>
          <p:cNvPr id="14" name="Tekstfelt 13">
            <a:extLst>
              <a:ext uri="{FF2B5EF4-FFF2-40B4-BE49-F238E27FC236}">
                <a16:creationId xmlns:a16="http://schemas.microsoft.com/office/drawing/2014/main" id="{88347AAD-A08F-0D4D-7045-C40C77CA8BED}"/>
              </a:ext>
            </a:extLst>
          </p:cNvPr>
          <p:cNvSpPr txBox="1"/>
          <p:nvPr/>
        </p:nvSpPr>
        <p:spPr>
          <a:xfrm>
            <a:off x="6758731" y="3197871"/>
            <a:ext cx="2094894" cy="346249"/>
          </a:xfrm>
          <a:prstGeom prst="rect">
            <a:avLst/>
          </a:prstGeom>
          <a:noFill/>
        </p:spPr>
        <p:txBody>
          <a:bodyPr wrap="square" rtlCol="0">
            <a:spAutoFit/>
          </a:bodyPr>
          <a:lstStyle/>
          <a:p>
            <a:r>
              <a:rPr lang="da-DK" sz="825" dirty="0">
                <a:latin typeface="Neue Haas Grotesk Text Pro" panose="020B0504020202020204" pitchFamily="34" charset="0"/>
              </a:rPr>
              <a:t>Digital Identitet + Brugersystemroller og dataafgrænsninger</a:t>
            </a:r>
          </a:p>
        </p:txBody>
      </p:sp>
      <p:pic>
        <p:nvPicPr>
          <p:cNvPr id="15" name="Grafik 14" descr="Linjepil: Roter til højre med massiv udfyldning">
            <a:extLst>
              <a:ext uri="{FF2B5EF4-FFF2-40B4-BE49-F238E27FC236}">
                <a16:creationId xmlns:a16="http://schemas.microsoft.com/office/drawing/2014/main" id="{8F367E89-38C4-F0C5-ADF7-F7E052E905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64637" y="1681858"/>
            <a:ext cx="325532" cy="325532"/>
          </a:xfrm>
          <a:prstGeom prst="rect">
            <a:avLst/>
          </a:prstGeom>
        </p:spPr>
      </p:pic>
      <p:sp>
        <p:nvSpPr>
          <p:cNvPr id="16" name="Tekstfelt 15">
            <a:extLst>
              <a:ext uri="{FF2B5EF4-FFF2-40B4-BE49-F238E27FC236}">
                <a16:creationId xmlns:a16="http://schemas.microsoft.com/office/drawing/2014/main" id="{1DE2C898-3388-041C-53C6-CB0A9561B0F3}"/>
              </a:ext>
            </a:extLst>
          </p:cNvPr>
          <p:cNvSpPr txBox="1"/>
          <p:nvPr/>
        </p:nvSpPr>
        <p:spPr>
          <a:xfrm>
            <a:off x="4644694" y="1653938"/>
            <a:ext cx="1174018" cy="473206"/>
          </a:xfrm>
          <a:prstGeom prst="rect">
            <a:avLst/>
          </a:prstGeom>
          <a:noFill/>
        </p:spPr>
        <p:txBody>
          <a:bodyPr wrap="square" rtlCol="0">
            <a:spAutoFit/>
          </a:bodyPr>
          <a:lstStyle/>
          <a:p>
            <a:r>
              <a:rPr lang="da-DK" sz="825" dirty="0">
                <a:latin typeface="Neue Haas Grotesk Text Pro" panose="020B0504020202020204" pitchFamily="34" charset="0"/>
              </a:rPr>
              <a:t>Autentifikation og Autorisation af bruger</a:t>
            </a:r>
          </a:p>
        </p:txBody>
      </p:sp>
      <p:pic>
        <p:nvPicPr>
          <p:cNvPr id="17" name="Grafik 16" descr="Linjepil: Roter til højre med massiv udfyldning">
            <a:extLst>
              <a:ext uri="{FF2B5EF4-FFF2-40B4-BE49-F238E27FC236}">
                <a16:creationId xmlns:a16="http://schemas.microsoft.com/office/drawing/2014/main" id="{102F9577-C82E-48AA-44CA-4675BA658D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64637" y="3651345"/>
            <a:ext cx="325532" cy="325532"/>
          </a:xfrm>
          <a:prstGeom prst="rect">
            <a:avLst/>
          </a:prstGeom>
        </p:spPr>
      </p:pic>
      <p:sp>
        <p:nvSpPr>
          <p:cNvPr id="18" name="Tekstfelt 17">
            <a:extLst>
              <a:ext uri="{FF2B5EF4-FFF2-40B4-BE49-F238E27FC236}">
                <a16:creationId xmlns:a16="http://schemas.microsoft.com/office/drawing/2014/main" id="{99154523-1BBF-33DA-8637-75DE066DE6AD}"/>
              </a:ext>
            </a:extLst>
          </p:cNvPr>
          <p:cNvSpPr txBox="1"/>
          <p:nvPr/>
        </p:nvSpPr>
        <p:spPr>
          <a:xfrm>
            <a:off x="4490619" y="3623425"/>
            <a:ext cx="1174018" cy="473206"/>
          </a:xfrm>
          <a:prstGeom prst="rect">
            <a:avLst/>
          </a:prstGeom>
          <a:noFill/>
        </p:spPr>
        <p:txBody>
          <a:bodyPr wrap="square" rtlCol="0">
            <a:spAutoFit/>
          </a:bodyPr>
          <a:lstStyle/>
          <a:p>
            <a:r>
              <a:rPr lang="da-DK" sz="825" dirty="0">
                <a:latin typeface="Neue Haas Grotesk Text Pro" panose="020B0504020202020204" pitchFamily="34" charset="0"/>
              </a:rPr>
              <a:t>Håndhæver brugers rettigheder ud fra medsendte token</a:t>
            </a:r>
          </a:p>
        </p:txBody>
      </p:sp>
      <p:pic>
        <p:nvPicPr>
          <p:cNvPr id="19" name="Grafik 18" descr="Linjepil: Roter til højre med massiv udfyldning">
            <a:extLst>
              <a:ext uri="{FF2B5EF4-FFF2-40B4-BE49-F238E27FC236}">
                <a16:creationId xmlns:a16="http://schemas.microsoft.com/office/drawing/2014/main" id="{FEE376F4-C81E-84AC-EAE6-6E0F6A23FD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88387" y="2620623"/>
            <a:ext cx="325532" cy="325532"/>
          </a:xfrm>
          <a:prstGeom prst="rect">
            <a:avLst/>
          </a:prstGeom>
        </p:spPr>
      </p:pic>
      <p:sp>
        <p:nvSpPr>
          <p:cNvPr id="20" name="Tekstfelt 19">
            <a:extLst>
              <a:ext uri="{FF2B5EF4-FFF2-40B4-BE49-F238E27FC236}">
                <a16:creationId xmlns:a16="http://schemas.microsoft.com/office/drawing/2014/main" id="{DDB67349-B443-F4E9-F158-A5DE58BF5689}"/>
              </a:ext>
            </a:extLst>
          </p:cNvPr>
          <p:cNvSpPr txBox="1"/>
          <p:nvPr/>
        </p:nvSpPr>
        <p:spPr>
          <a:xfrm>
            <a:off x="7892593" y="2620623"/>
            <a:ext cx="1251408" cy="473206"/>
          </a:xfrm>
          <a:prstGeom prst="rect">
            <a:avLst/>
          </a:prstGeom>
          <a:noFill/>
        </p:spPr>
        <p:txBody>
          <a:bodyPr wrap="square" rtlCol="0">
            <a:spAutoFit/>
          </a:bodyPr>
          <a:lstStyle/>
          <a:p>
            <a:r>
              <a:rPr lang="da-DK" sz="825" dirty="0">
                <a:latin typeface="Neue Haas Grotesk Text Pro" panose="020B0504020202020204" pitchFamily="34" charset="0"/>
              </a:rPr>
              <a:t>Veksler jobfunktionsroller til brugersystemroller</a:t>
            </a:r>
          </a:p>
        </p:txBody>
      </p:sp>
    </p:spTree>
    <p:extLst>
      <p:ext uri="{BB962C8B-B14F-4D97-AF65-F5344CB8AC3E}">
        <p14:creationId xmlns:p14="http://schemas.microsoft.com/office/powerpoint/2010/main" val="506831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FCA2B-71CB-C49F-2F30-9E2D44A29618}"/>
              </a:ext>
            </a:extLst>
          </p:cNvPr>
          <p:cNvSpPr>
            <a:spLocks noGrp="1"/>
          </p:cNvSpPr>
          <p:nvPr>
            <p:ph type="title"/>
          </p:nvPr>
        </p:nvSpPr>
        <p:spPr/>
        <p:txBody>
          <a:bodyPr/>
          <a:lstStyle/>
          <a:p>
            <a:r>
              <a:rPr lang="da-DK" dirty="0"/>
              <a:t>Kommunens og leverandørens ansvar</a:t>
            </a:r>
          </a:p>
        </p:txBody>
      </p:sp>
      <p:sp>
        <p:nvSpPr>
          <p:cNvPr id="3" name="Pladsholder til tekst 2">
            <a:extLst>
              <a:ext uri="{FF2B5EF4-FFF2-40B4-BE49-F238E27FC236}">
                <a16:creationId xmlns:a16="http://schemas.microsoft.com/office/drawing/2014/main" id="{1F65BE5C-C589-E436-5D3C-5A3E90824B7B}"/>
              </a:ext>
            </a:extLst>
          </p:cNvPr>
          <p:cNvSpPr>
            <a:spLocks noGrp="1"/>
          </p:cNvSpPr>
          <p:nvPr>
            <p:ph type="body" sz="quarter" idx="10"/>
          </p:nvPr>
        </p:nvSpPr>
        <p:spPr>
          <a:xfrm>
            <a:off x="468313" y="1419225"/>
            <a:ext cx="3023567" cy="3168650"/>
          </a:xfrm>
        </p:spPr>
        <p:txBody>
          <a:bodyPr/>
          <a:lstStyle/>
          <a:p>
            <a:pPr indent="0" defTabSz="685799">
              <a:lnSpc>
                <a:spcPts val="1950"/>
              </a:lnSpc>
              <a:spcBef>
                <a:spcPts val="0"/>
              </a:spcBef>
              <a:spcAft>
                <a:spcPts val="0"/>
              </a:spcAft>
              <a:buClrTx/>
              <a:buNone/>
              <a:defRPr/>
            </a:pPr>
            <a:r>
              <a:rPr lang="da-DK" sz="1200" b="1" u="sng" kern="1200" dirty="0"/>
              <a:t>Kommune</a:t>
            </a:r>
            <a:r>
              <a:rPr lang="da-DK" sz="1200" b="1" kern="1200" dirty="0"/>
              <a:t>:</a:t>
            </a:r>
            <a:r>
              <a:rPr lang="da-DK" sz="1200" b="1" u="sng" kern="1200" dirty="0"/>
              <a:t> </a:t>
            </a:r>
          </a:p>
          <a:p>
            <a:pPr marL="171450" indent="-171450" defTabSz="685799">
              <a:lnSpc>
                <a:spcPts val="1950"/>
              </a:lnSpc>
              <a:spcBef>
                <a:spcPts val="0"/>
              </a:spcBef>
              <a:spcAft>
                <a:spcPts val="0"/>
              </a:spcAft>
              <a:buClr>
                <a:srgbClr val="C00000"/>
              </a:buClr>
              <a:defRPr/>
            </a:pPr>
            <a:r>
              <a:rPr lang="da-DK" sz="900" dirty="0"/>
              <a:t>Registrerer Identity Provider (</a:t>
            </a:r>
            <a:r>
              <a:rPr lang="da-DK" sz="900" dirty="0" err="1"/>
              <a:t>IdP</a:t>
            </a:r>
            <a:r>
              <a:rPr lang="da-DK" sz="900" dirty="0"/>
              <a:t>).</a:t>
            </a:r>
          </a:p>
          <a:p>
            <a:pPr marL="171450" indent="-171450" defTabSz="685799">
              <a:lnSpc>
                <a:spcPts val="1950"/>
              </a:lnSpc>
              <a:spcBef>
                <a:spcPts val="0"/>
              </a:spcBef>
              <a:spcAft>
                <a:spcPts val="0"/>
              </a:spcAft>
              <a:buClr>
                <a:srgbClr val="C00000"/>
              </a:buClr>
              <a:defRPr/>
            </a:pPr>
            <a:r>
              <a:rPr lang="da-DK" sz="900" dirty="0"/>
              <a:t>K</a:t>
            </a:r>
            <a:r>
              <a:rPr lang="da-DK" sz="900" kern="1200" dirty="0"/>
              <a:t>obler brugersystemroller til jobfunktionsroller.</a:t>
            </a:r>
          </a:p>
          <a:p>
            <a:pPr marL="171450" indent="-171450">
              <a:buClr>
                <a:srgbClr val="C00000"/>
              </a:buClr>
              <a:defRPr/>
            </a:pPr>
            <a:r>
              <a:rPr lang="da-DK" sz="900" dirty="0"/>
              <a:t>Tildeler kommunale brugere rettigheder til brugervendte systemer.</a:t>
            </a:r>
          </a:p>
          <a:p>
            <a:pPr marL="171450" indent="-171450">
              <a:buClr>
                <a:srgbClr val="C00000"/>
              </a:buClr>
              <a:defRPr/>
            </a:pPr>
            <a:r>
              <a:rPr lang="da-DK" sz="900" kern="1200" dirty="0"/>
              <a:t>Udfører Autentifikation og Autorisation af brugere ved log-in.</a:t>
            </a:r>
          </a:p>
          <a:p>
            <a:pPr indent="0" defTabSz="685799">
              <a:lnSpc>
                <a:spcPts val="1950"/>
              </a:lnSpc>
              <a:spcBef>
                <a:spcPts val="0"/>
              </a:spcBef>
              <a:spcAft>
                <a:spcPts val="0"/>
              </a:spcAft>
              <a:buClrTx/>
              <a:buNone/>
              <a:defRPr/>
            </a:pPr>
            <a:endParaRPr lang="da-DK" sz="1200" dirty="0"/>
          </a:p>
          <a:p>
            <a:pPr indent="0" defTabSz="685799">
              <a:lnSpc>
                <a:spcPts val="1950"/>
              </a:lnSpc>
              <a:spcBef>
                <a:spcPts val="0"/>
              </a:spcBef>
              <a:spcAft>
                <a:spcPts val="0"/>
              </a:spcAft>
              <a:buClrTx/>
              <a:buNone/>
              <a:defRPr/>
            </a:pPr>
            <a:r>
              <a:rPr lang="da-DK" sz="1200" b="1" u="sng" dirty="0"/>
              <a:t>Leverandør af Brugervendt system (tjenesteudbyder)</a:t>
            </a:r>
            <a:r>
              <a:rPr lang="da-DK" sz="1200" b="1" dirty="0"/>
              <a:t>:</a:t>
            </a:r>
            <a:r>
              <a:rPr lang="da-DK" sz="1200" u="sng" dirty="0"/>
              <a:t> </a:t>
            </a:r>
          </a:p>
          <a:p>
            <a:pPr marL="171450" indent="-171450" defTabSz="685799">
              <a:lnSpc>
                <a:spcPts val="1950"/>
              </a:lnSpc>
              <a:spcBef>
                <a:spcPts val="0"/>
              </a:spcBef>
              <a:spcAft>
                <a:spcPts val="0"/>
              </a:spcAft>
              <a:buClr>
                <a:srgbClr val="C00000"/>
              </a:buClr>
              <a:defRPr/>
            </a:pPr>
            <a:r>
              <a:rPr lang="da-DK" sz="900" dirty="0"/>
              <a:t>Registrerer deres egne brugervendte system.</a:t>
            </a:r>
          </a:p>
          <a:p>
            <a:pPr marL="171450" indent="-171450" defTabSz="685799">
              <a:lnSpc>
                <a:spcPts val="1950"/>
              </a:lnSpc>
              <a:spcBef>
                <a:spcPts val="0"/>
              </a:spcBef>
              <a:spcAft>
                <a:spcPts val="0"/>
              </a:spcAft>
              <a:buClr>
                <a:srgbClr val="C00000"/>
              </a:buClr>
              <a:defRPr/>
            </a:pPr>
            <a:r>
              <a:rPr lang="da-DK" sz="900" dirty="0"/>
              <a:t>Registrerer brugersystemroller til systemerne.</a:t>
            </a:r>
          </a:p>
          <a:p>
            <a:pPr marL="171450" indent="-171450" defTabSz="685799">
              <a:lnSpc>
                <a:spcPts val="1950"/>
              </a:lnSpc>
              <a:spcBef>
                <a:spcPts val="0"/>
              </a:spcBef>
              <a:spcAft>
                <a:spcPts val="0"/>
              </a:spcAft>
              <a:buClr>
                <a:srgbClr val="C00000"/>
              </a:buClr>
              <a:defRPr/>
            </a:pPr>
            <a:r>
              <a:rPr lang="da-DK" sz="900" dirty="0"/>
              <a:t>Håndhæver brugerlog-in ud fra modtagne </a:t>
            </a:r>
            <a:r>
              <a:rPr lang="da-DK" sz="900" dirty="0" err="1"/>
              <a:t>token</a:t>
            </a:r>
            <a:r>
              <a:rPr lang="da-DK" sz="900" dirty="0"/>
              <a:t>.</a:t>
            </a:r>
          </a:p>
          <a:p>
            <a:endParaRPr lang="da-DK" dirty="0"/>
          </a:p>
        </p:txBody>
      </p:sp>
      <p:sp>
        <p:nvSpPr>
          <p:cNvPr id="4" name="Pladsholder til tekst 3">
            <a:extLst>
              <a:ext uri="{FF2B5EF4-FFF2-40B4-BE49-F238E27FC236}">
                <a16:creationId xmlns:a16="http://schemas.microsoft.com/office/drawing/2014/main" id="{72BE36FB-3BBD-11D5-269B-BBB23BBE6028}"/>
              </a:ext>
            </a:extLst>
          </p:cNvPr>
          <p:cNvSpPr>
            <a:spLocks noGrp="1"/>
          </p:cNvSpPr>
          <p:nvPr>
            <p:ph type="body" sz="quarter" idx="11"/>
          </p:nvPr>
        </p:nvSpPr>
        <p:spPr/>
        <p:txBody>
          <a:bodyPr/>
          <a:lstStyle/>
          <a:p>
            <a:r>
              <a:rPr lang="da-DK" dirty="0"/>
              <a:t>Systemnær kontekst</a:t>
            </a:r>
          </a:p>
        </p:txBody>
      </p:sp>
      <p:pic>
        <p:nvPicPr>
          <p:cNvPr id="6" name="Billede 5">
            <a:extLst>
              <a:ext uri="{FF2B5EF4-FFF2-40B4-BE49-F238E27FC236}">
                <a16:creationId xmlns:a16="http://schemas.microsoft.com/office/drawing/2014/main" id="{B8F40275-3C94-F159-0BFE-067AFD39BAE4}"/>
              </a:ext>
            </a:extLst>
          </p:cNvPr>
          <p:cNvPicPr>
            <a:picLocks noChangeAspect="1"/>
          </p:cNvPicPr>
          <p:nvPr/>
        </p:nvPicPr>
        <p:blipFill>
          <a:blip r:embed="rId2"/>
          <a:stretch>
            <a:fillRect/>
          </a:stretch>
        </p:blipFill>
        <p:spPr>
          <a:xfrm>
            <a:off x="3491880" y="1076275"/>
            <a:ext cx="5767316" cy="3511600"/>
          </a:xfrm>
          <a:prstGeom prst="rect">
            <a:avLst/>
          </a:prstGeom>
        </p:spPr>
      </p:pic>
    </p:spTree>
    <p:extLst>
      <p:ext uri="{BB962C8B-B14F-4D97-AF65-F5344CB8AC3E}">
        <p14:creationId xmlns:p14="http://schemas.microsoft.com/office/powerpoint/2010/main" val="1521011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343980-7666-8BAE-B2A2-E812D7F0871A}"/>
              </a:ext>
            </a:extLst>
          </p:cNvPr>
          <p:cNvSpPr>
            <a:spLocks noGrp="1"/>
          </p:cNvSpPr>
          <p:nvPr>
            <p:ph type="title"/>
          </p:nvPr>
        </p:nvSpPr>
        <p:spPr/>
        <p:txBody>
          <a:bodyPr/>
          <a:lstStyle/>
          <a:p>
            <a:r>
              <a:rPr lang="da-DK" dirty="0"/>
              <a:t>Tjeneste udbyder</a:t>
            </a:r>
          </a:p>
        </p:txBody>
      </p:sp>
      <p:sp>
        <p:nvSpPr>
          <p:cNvPr id="3" name="Pladsholder til tekst 2">
            <a:extLst>
              <a:ext uri="{FF2B5EF4-FFF2-40B4-BE49-F238E27FC236}">
                <a16:creationId xmlns:a16="http://schemas.microsoft.com/office/drawing/2014/main" id="{68795771-B492-229A-6CF7-4425BE024FA6}"/>
              </a:ext>
            </a:extLst>
          </p:cNvPr>
          <p:cNvSpPr>
            <a:spLocks noGrp="1"/>
          </p:cNvSpPr>
          <p:nvPr>
            <p:ph type="body" sz="quarter" idx="10"/>
          </p:nvPr>
        </p:nvSpPr>
        <p:spPr>
          <a:xfrm>
            <a:off x="472851" y="1057106"/>
            <a:ext cx="3749433" cy="3529597"/>
          </a:xfrm>
        </p:spPr>
        <p:txBody>
          <a:bodyPr vert="horz" lIns="0" tIns="0" rIns="91440" bIns="0" rtlCol="0" anchor="t">
            <a:noAutofit/>
          </a:bodyPr>
          <a:lstStyle/>
          <a:p>
            <a:pPr indent="0" defTabSz="685799">
              <a:lnSpc>
                <a:spcPts val="1950"/>
              </a:lnSpc>
              <a:spcBef>
                <a:spcPts val="0"/>
              </a:spcBef>
              <a:spcAft>
                <a:spcPts val="0"/>
              </a:spcAft>
              <a:buClrTx/>
              <a:buNone/>
              <a:defRPr/>
            </a:pPr>
            <a:r>
              <a:rPr lang="da-DK" sz="1000" b="1" kern="1200" dirty="0">
                <a:latin typeface="Neue Haas Grotesk Text Pro"/>
              </a:rPr>
              <a:t>Registrering </a:t>
            </a:r>
            <a:r>
              <a:rPr lang="da-DK" sz="1000" kern="1200" dirty="0">
                <a:latin typeface="Neue Haas Grotesk Text Pro"/>
              </a:rPr>
              <a:t>af brugersystemroller i Administrationsmodulet, samt tilladte dataafgrænsningstyper</a:t>
            </a:r>
            <a:endParaRPr lang="da-DK" sz="1000" b="1" kern="1200" dirty="0">
              <a:latin typeface="Neue Haas Grotesk Text Pro"/>
            </a:endParaRPr>
          </a:p>
          <a:p>
            <a:pPr indent="0" defTabSz="685799">
              <a:lnSpc>
                <a:spcPts val="1950"/>
              </a:lnSpc>
              <a:spcBef>
                <a:spcPts val="0"/>
              </a:spcBef>
              <a:spcAft>
                <a:spcPts val="0"/>
              </a:spcAft>
              <a:buClrTx/>
              <a:buNone/>
              <a:defRPr/>
            </a:pPr>
            <a:endParaRPr lang="da-DK" sz="1000" b="1" dirty="0">
              <a:latin typeface="Neue Haas Grotesk Text Pro" panose="020B0504020202020204" pitchFamily="34" charset="0"/>
            </a:endParaRPr>
          </a:p>
          <a:p>
            <a:pPr indent="0" defTabSz="685799">
              <a:lnSpc>
                <a:spcPts val="1950"/>
              </a:lnSpc>
              <a:spcBef>
                <a:spcPts val="0"/>
              </a:spcBef>
              <a:spcAft>
                <a:spcPts val="0"/>
              </a:spcAft>
              <a:buClrTx/>
              <a:buNone/>
              <a:defRPr/>
            </a:pPr>
            <a:r>
              <a:rPr lang="da-DK" sz="1000" b="1" kern="1200" dirty="0">
                <a:latin typeface="Neue Haas Grotesk Text Pro"/>
              </a:rPr>
              <a:t>Verifikation</a:t>
            </a:r>
            <a:r>
              <a:rPr lang="da-DK" sz="1000" kern="1200" dirty="0">
                <a:latin typeface="Neue Haas Grotesk Text Pro"/>
              </a:rPr>
              <a:t> sker ved at tjenesteudbyder verificerer, at </a:t>
            </a:r>
            <a:r>
              <a:rPr lang="da-DK" sz="1000" kern="1200" dirty="0" err="1">
                <a:latin typeface="Neue Haas Grotesk Text Pro"/>
              </a:rPr>
              <a:t>token</a:t>
            </a:r>
            <a:r>
              <a:rPr lang="da-DK" sz="1000" kern="1200" dirty="0">
                <a:latin typeface="Neue Haas Grotesk Text Pro"/>
              </a:rPr>
              <a:t> er signeret af </a:t>
            </a:r>
            <a:r>
              <a:rPr lang="da-DK" sz="1000" kern="1200" dirty="0" err="1">
                <a:latin typeface="Neue Haas Grotesk Text Pro"/>
              </a:rPr>
              <a:t>Context</a:t>
            </a:r>
            <a:r>
              <a:rPr lang="da-DK" sz="1000" kern="1200" dirty="0">
                <a:latin typeface="Neue Haas Grotesk Text Pro"/>
              </a:rPr>
              <a:t> Handler </a:t>
            </a:r>
            <a:endParaRPr lang="da-DK" sz="1000" kern="1200" dirty="0">
              <a:latin typeface="Neue Haas Grotesk Text Pro" panose="020B0504020202020204" pitchFamily="34" charset="0"/>
            </a:endParaRPr>
          </a:p>
          <a:p>
            <a:pPr indent="0" defTabSz="685799">
              <a:lnSpc>
                <a:spcPts val="1950"/>
              </a:lnSpc>
              <a:spcBef>
                <a:spcPts val="0"/>
              </a:spcBef>
              <a:spcAft>
                <a:spcPts val="0"/>
              </a:spcAft>
              <a:buClrTx/>
              <a:buNone/>
              <a:defRPr/>
            </a:pPr>
            <a:endParaRPr lang="da-DK" sz="1000" b="1" kern="1200" dirty="0">
              <a:latin typeface="Neue Haas Grotesk Text Pro" panose="020B0504020202020204" pitchFamily="34" charset="0"/>
            </a:endParaRPr>
          </a:p>
          <a:p>
            <a:pPr indent="0" defTabSz="685799">
              <a:lnSpc>
                <a:spcPts val="1950"/>
              </a:lnSpc>
              <a:spcBef>
                <a:spcPts val="0"/>
              </a:spcBef>
              <a:spcAft>
                <a:spcPts val="0"/>
              </a:spcAft>
              <a:buClrTx/>
              <a:buNone/>
              <a:defRPr/>
            </a:pPr>
            <a:r>
              <a:rPr lang="da-DK" sz="1000" b="1" kern="1200" dirty="0">
                <a:latin typeface="Neue Haas Grotesk Text Pro" panose="020B0504020202020204" pitchFamily="34" charset="0"/>
              </a:rPr>
              <a:t>Tjenesteudbyder</a:t>
            </a:r>
            <a:r>
              <a:rPr lang="da-DK" sz="1000" kern="1200" dirty="0">
                <a:latin typeface="Neue Haas Grotesk Text Pro" panose="020B0504020202020204" pitchFamily="34" charset="0"/>
              </a:rPr>
              <a:t> læser derefter det medsendte </a:t>
            </a:r>
            <a:r>
              <a:rPr lang="da-DK" sz="1000" kern="1200" dirty="0" err="1">
                <a:latin typeface="Neue Haas Grotesk Text Pro" panose="020B0504020202020204" pitchFamily="34" charset="0"/>
              </a:rPr>
              <a:t>token</a:t>
            </a:r>
            <a:r>
              <a:rPr lang="da-DK" sz="1000" kern="1200" dirty="0">
                <a:latin typeface="Neue Haas Grotesk Text Pro" panose="020B0504020202020204" pitchFamily="34" charset="0"/>
              </a:rPr>
              <a:t> og tildeler brugeren adgange på baggrund af </a:t>
            </a:r>
            <a:r>
              <a:rPr lang="da-DK" sz="1000" kern="1200" dirty="0" err="1">
                <a:latin typeface="Neue Haas Grotesk Text Pro" panose="020B0504020202020204" pitchFamily="34" charset="0"/>
              </a:rPr>
              <a:t>assurancelevel</a:t>
            </a:r>
            <a:r>
              <a:rPr lang="da-DK" sz="1000" kern="1200" dirty="0">
                <a:latin typeface="Neue Haas Grotesk Text Pro" panose="020B0504020202020204" pitchFamily="34" charset="0"/>
              </a:rPr>
              <a:t>,  brugersystemroller og dataafgrænsninger </a:t>
            </a:r>
          </a:p>
          <a:p>
            <a:pPr indent="0" defTabSz="685799">
              <a:lnSpc>
                <a:spcPts val="1950"/>
              </a:lnSpc>
              <a:spcBef>
                <a:spcPts val="0"/>
              </a:spcBef>
              <a:spcAft>
                <a:spcPts val="0"/>
              </a:spcAft>
              <a:buClrTx/>
              <a:buNone/>
              <a:defRPr/>
            </a:pPr>
            <a:endParaRPr lang="da-DK" sz="1000" dirty="0">
              <a:latin typeface="Neue Haas Grotesk Text Pro" panose="020B0504020202020204" pitchFamily="34" charset="0"/>
            </a:endParaRPr>
          </a:p>
          <a:p>
            <a:pPr indent="0" defTabSz="685799">
              <a:lnSpc>
                <a:spcPts val="1950"/>
              </a:lnSpc>
              <a:spcBef>
                <a:spcPts val="0"/>
              </a:spcBef>
              <a:spcAft>
                <a:spcPts val="0"/>
              </a:spcAft>
              <a:buClrTx/>
              <a:buNone/>
              <a:defRPr/>
            </a:pPr>
            <a:r>
              <a:rPr lang="da-DK" sz="1000" dirty="0">
                <a:latin typeface="Neue Haas Grotesk Text Pro" panose="020B0504020202020204" pitchFamily="34" charset="0"/>
              </a:rPr>
              <a:t>Der forgår således ikke nogen brugerstyring hos tjenesteudbyderen, da det allerede er sket hos kommunen, men derimod kun håndhævelse af det medsendte </a:t>
            </a:r>
            <a:r>
              <a:rPr lang="da-DK" sz="1000" dirty="0" err="1">
                <a:latin typeface="Neue Haas Grotesk Text Pro" panose="020B0504020202020204" pitchFamily="34" charset="0"/>
              </a:rPr>
              <a:t>token</a:t>
            </a:r>
            <a:r>
              <a:rPr lang="da-DK" sz="1000" dirty="0">
                <a:latin typeface="Neue Haas Grotesk Text Pro" panose="020B0504020202020204" pitchFamily="34" charset="0"/>
              </a:rPr>
              <a:t> med dertilhørende rettigheder</a:t>
            </a:r>
            <a:endParaRPr lang="da-DK" sz="1000" kern="1200" dirty="0">
              <a:latin typeface="Neue Haas Grotesk Text Pro" panose="020B0504020202020204" pitchFamily="34" charset="0"/>
            </a:endParaRPr>
          </a:p>
          <a:p>
            <a:pPr indent="-251460"/>
            <a:endParaRPr lang="da-DK" sz="1000" dirty="0"/>
          </a:p>
        </p:txBody>
      </p:sp>
      <p:sp>
        <p:nvSpPr>
          <p:cNvPr id="4" name="Pladsholder til tekst 3">
            <a:extLst>
              <a:ext uri="{FF2B5EF4-FFF2-40B4-BE49-F238E27FC236}">
                <a16:creationId xmlns:a16="http://schemas.microsoft.com/office/drawing/2014/main" id="{93DFD8BE-FD0A-3ABF-3EED-B412CD7DC9E6}"/>
              </a:ext>
            </a:extLst>
          </p:cNvPr>
          <p:cNvSpPr>
            <a:spLocks noGrp="1"/>
          </p:cNvSpPr>
          <p:nvPr>
            <p:ph type="body" sz="quarter" idx="11"/>
          </p:nvPr>
        </p:nvSpPr>
        <p:spPr/>
        <p:txBody>
          <a:bodyPr/>
          <a:lstStyle/>
          <a:p>
            <a:r>
              <a:rPr lang="da-DK" dirty="0"/>
              <a:t>Systemnær kontekst</a:t>
            </a:r>
          </a:p>
        </p:txBody>
      </p:sp>
      <p:sp>
        <p:nvSpPr>
          <p:cNvPr id="5" name="Rektangel 4">
            <a:extLst>
              <a:ext uri="{FF2B5EF4-FFF2-40B4-BE49-F238E27FC236}">
                <a16:creationId xmlns:a16="http://schemas.microsoft.com/office/drawing/2014/main" id="{C1D4B3BC-9CF1-641E-B514-EE2A1E46DD0A}"/>
              </a:ext>
            </a:extLst>
          </p:cNvPr>
          <p:cNvSpPr/>
          <p:nvPr/>
        </p:nvSpPr>
        <p:spPr>
          <a:xfrm>
            <a:off x="6718574" y="2962674"/>
            <a:ext cx="1251408" cy="537328"/>
          </a:xfrm>
          <a:prstGeom prst="rect">
            <a:avLst/>
          </a:prstGeom>
          <a:solidFill>
            <a:schemeClr val="accent2"/>
          </a:solidFill>
          <a:ln w="1270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Tjeneste udbyder</a:t>
            </a:r>
          </a:p>
        </p:txBody>
      </p:sp>
      <p:sp>
        <p:nvSpPr>
          <p:cNvPr id="6" name="Rektangel 5">
            <a:extLst>
              <a:ext uri="{FF2B5EF4-FFF2-40B4-BE49-F238E27FC236}">
                <a16:creationId xmlns:a16="http://schemas.microsoft.com/office/drawing/2014/main" id="{A59AEBC8-46AB-4CA2-699E-366A24D45CD3}"/>
              </a:ext>
            </a:extLst>
          </p:cNvPr>
          <p:cNvSpPr/>
          <p:nvPr/>
        </p:nvSpPr>
        <p:spPr>
          <a:xfrm>
            <a:off x="6718574" y="1964743"/>
            <a:ext cx="1251408" cy="537328"/>
          </a:xfrm>
          <a:prstGeom prst="rect">
            <a:avLst/>
          </a:prstGeom>
          <a:solidFill>
            <a:schemeClr val="accent2"/>
          </a:solidFill>
          <a:ln w="1270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Context Handler</a:t>
            </a:r>
          </a:p>
        </p:txBody>
      </p:sp>
      <p:cxnSp>
        <p:nvCxnSpPr>
          <p:cNvPr id="7" name="Lige forbindelse 10">
            <a:extLst>
              <a:ext uri="{FF2B5EF4-FFF2-40B4-BE49-F238E27FC236}">
                <a16:creationId xmlns:a16="http://schemas.microsoft.com/office/drawing/2014/main" id="{FA410CC5-8D27-2446-8048-21C047193752}"/>
              </a:ext>
            </a:extLst>
          </p:cNvPr>
          <p:cNvCxnSpPr>
            <a:cxnSpLocks/>
          </p:cNvCxnSpPr>
          <p:nvPr/>
        </p:nvCxnSpPr>
        <p:spPr>
          <a:xfrm>
            <a:off x="7344278" y="2502071"/>
            <a:ext cx="0" cy="460603"/>
          </a:xfrm>
          <a:prstGeom prst="line">
            <a:avLst/>
          </a:prstGeom>
          <a:ln w="1905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 name="Lige forbindelse 10">
            <a:extLst>
              <a:ext uri="{FF2B5EF4-FFF2-40B4-BE49-F238E27FC236}">
                <a16:creationId xmlns:a16="http://schemas.microsoft.com/office/drawing/2014/main" id="{5601C3BF-E285-A5A5-61C7-0A4839795C5D}"/>
              </a:ext>
            </a:extLst>
          </p:cNvPr>
          <p:cNvCxnSpPr>
            <a:cxnSpLocks/>
          </p:cNvCxnSpPr>
          <p:nvPr/>
        </p:nvCxnSpPr>
        <p:spPr>
          <a:xfrm flipH="1" flipV="1">
            <a:off x="5434996" y="2233406"/>
            <a:ext cx="1283578" cy="997932"/>
          </a:xfrm>
          <a:prstGeom prst="line">
            <a:avLst/>
          </a:prstGeom>
          <a:ln w="19050">
            <a:solidFill>
              <a:schemeClr val="accent3"/>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9" name="Rektangel 8">
            <a:extLst>
              <a:ext uri="{FF2B5EF4-FFF2-40B4-BE49-F238E27FC236}">
                <a16:creationId xmlns:a16="http://schemas.microsoft.com/office/drawing/2014/main" id="{3B43F735-4E33-68C8-E2E7-47707C93C9BC}"/>
              </a:ext>
            </a:extLst>
          </p:cNvPr>
          <p:cNvSpPr/>
          <p:nvPr/>
        </p:nvSpPr>
        <p:spPr>
          <a:xfrm>
            <a:off x="4355976" y="1964742"/>
            <a:ext cx="1079020" cy="537328"/>
          </a:xfrm>
          <a:prstGeom prst="rect">
            <a:avLst/>
          </a:prstGeom>
          <a:solidFill>
            <a:schemeClr val="accent2"/>
          </a:solidFill>
          <a:ln w="1270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Administrations-</a:t>
            </a:r>
          </a:p>
          <a:p>
            <a:pPr algn="ctr"/>
            <a:r>
              <a:rPr lang="da-DK" sz="825" b="1" dirty="0">
                <a:solidFill>
                  <a:schemeClr val="bg1"/>
                </a:solidFill>
                <a:latin typeface="Neue Haas Grotesk Text Pro" panose="020B0504020202020204" pitchFamily="34" charset="0"/>
              </a:rPr>
              <a:t>modulet</a:t>
            </a:r>
          </a:p>
        </p:txBody>
      </p:sp>
      <p:sp>
        <p:nvSpPr>
          <p:cNvPr id="10" name="Tekstfelt 9">
            <a:extLst>
              <a:ext uri="{FF2B5EF4-FFF2-40B4-BE49-F238E27FC236}">
                <a16:creationId xmlns:a16="http://schemas.microsoft.com/office/drawing/2014/main" id="{81C5B7A9-C037-5A93-5564-9AB7FC025069}"/>
              </a:ext>
            </a:extLst>
          </p:cNvPr>
          <p:cNvSpPr txBox="1"/>
          <p:nvPr/>
        </p:nvSpPr>
        <p:spPr>
          <a:xfrm>
            <a:off x="7969983" y="2481343"/>
            <a:ext cx="1174018" cy="600164"/>
          </a:xfrm>
          <a:prstGeom prst="rect">
            <a:avLst/>
          </a:prstGeom>
          <a:noFill/>
        </p:spPr>
        <p:txBody>
          <a:bodyPr wrap="square" rtlCol="0">
            <a:spAutoFit/>
          </a:bodyPr>
          <a:lstStyle/>
          <a:p>
            <a:r>
              <a:rPr lang="da-DK" sz="825" dirty="0">
                <a:latin typeface="Neue Haas Grotesk Text Pro" panose="020B0504020202020204" pitchFamily="34" charset="0"/>
              </a:rPr>
              <a:t>Digital Identitet + Brugersystemroller og dataafgrænsninger</a:t>
            </a:r>
          </a:p>
        </p:txBody>
      </p:sp>
      <p:pic>
        <p:nvPicPr>
          <p:cNvPr id="11" name="Grafik 10" descr="Linjepil: Roter til højre med massiv udfyldning">
            <a:extLst>
              <a:ext uri="{FF2B5EF4-FFF2-40B4-BE49-F238E27FC236}">
                <a16:creationId xmlns:a16="http://schemas.microsoft.com/office/drawing/2014/main" id="{B57CD431-06A2-A81C-A15A-95B0593132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1647" y="3044338"/>
            <a:ext cx="325532" cy="325532"/>
          </a:xfrm>
          <a:prstGeom prst="rect">
            <a:avLst/>
          </a:prstGeom>
        </p:spPr>
      </p:pic>
      <p:sp>
        <p:nvSpPr>
          <p:cNvPr id="12" name="Tekstfelt 11">
            <a:extLst>
              <a:ext uri="{FF2B5EF4-FFF2-40B4-BE49-F238E27FC236}">
                <a16:creationId xmlns:a16="http://schemas.microsoft.com/office/drawing/2014/main" id="{445D8108-C736-A14B-44C2-9E33F57F9A88}"/>
              </a:ext>
            </a:extLst>
          </p:cNvPr>
          <p:cNvSpPr txBox="1"/>
          <p:nvPr/>
        </p:nvSpPr>
        <p:spPr>
          <a:xfrm>
            <a:off x="5077629" y="3016417"/>
            <a:ext cx="1174018" cy="473206"/>
          </a:xfrm>
          <a:prstGeom prst="rect">
            <a:avLst/>
          </a:prstGeom>
          <a:noFill/>
        </p:spPr>
        <p:txBody>
          <a:bodyPr wrap="square" rtlCol="0">
            <a:spAutoFit/>
          </a:bodyPr>
          <a:lstStyle/>
          <a:p>
            <a:r>
              <a:rPr lang="da-DK" sz="825" dirty="0">
                <a:latin typeface="Neue Haas Grotesk Text Pro" panose="020B0504020202020204" pitchFamily="34" charset="0"/>
              </a:rPr>
              <a:t>Håndhæver brugers rettigheder ud fra medsendte token</a:t>
            </a:r>
          </a:p>
        </p:txBody>
      </p:sp>
      <p:sp>
        <p:nvSpPr>
          <p:cNvPr id="13" name="Tekstfelt 12">
            <a:extLst>
              <a:ext uri="{FF2B5EF4-FFF2-40B4-BE49-F238E27FC236}">
                <a16:creationId xmlns:a16="http://schemas.microsoft.com/office/drawing/2014/main" id="{6195C867-FF59-54A1-77C2-C5650259690F}"/>
              </a:ext>
            </a:extLst>
          </p:cNvPr>
          <p:cNvSpPr txBox="1"/>
          <p:nvPr/>
        </p:nvSpPr>
        <p:spPr>
          <a:xfrm>
            <a:off x="5583252" y="1844990"/>
            <a:ext cx="1174018" cy="600164"/>
          </a:xfrm>
          <a:prstGeom prst="rect">
            <a:avLst/>
          </a:prstGeom>
          <a:noFill/>
        </p:spPr>
        <p:txBody>
          <a:bodyPr wrap="square" rtlCol="0">
            <a:spAutoFit/>
          </a:bodyPr>
          <a:lstStyle/>
          <a:p>
            <a:r>
              <a:rPr lang="da-DK" sz="825" dirty="0">
                <a:latin typeface="Neue Haas Grotesk Text Pro" panose="020B0504020202020204" pitchFamily="34" charset="0"/>
              </a:rPr>
              <a:t>Registrering af Brugersystemroller og dataafgrænsninger</a:t>
            </a:r>
          </a:p>
        </p:txBody>
      </p:sp>
    </p:spTree>
    <p:extLst>
      <p:ext uri="{BB962C8B-B14F-4D97-AF65-F5344CB8AC3E}">
        <p14:creationId xmlns:p14="http://schemas.microsoft.com/office/powerpoint/2010/main" val="4102714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B0D07-90D0-2F24-2CD3-6D084F60B51E}"/>
              </a:ext>
            </a:extLst>
          </p:cNvPr>
          <p:cNvSpPr>
            <a:spLocks noGrp="1"/>
          </p:cNvSpPr>
          <p:nvPr>
            <p:ph type="title"/>
          </p:nvPr>
        </p:nvSpPr>
        <p:spPr/>
        <p:txBody>
          <a:bodyPr/>
          <a:lstStyle/>
          <a:p>
            <a:r>
              <a:rPr lang="da-DK" dirty="0"/>
              <a:t>Det fulde flow</a:t>
            </a:r>
          </a:p>
        </p:txBody>
      </p:sp>
      <p:sp>
        <p:nvSpPr>
          <p:cNvPr id="4" name="Pladsholder til tekst 3">
            <a:extLst>
              <a:ext uri="{FF2B5EF4-FFF2-40B4-BE49-F238E27FC236}">
                <a16:creationId xmlns:a16="http://schemas.microsoft.com/office/drawing/2014/main" id="{542947C7-052F-1634-31BC-DC2DC43B645A}"/>
              </a:ext>
            </a:extLst>
          </p:cNvPr>
          <p:cNvSpPr>
            <a:spLocks noGrp="1"/>
          </p:cNvSpPr>
          <p:nvPr>
            <p:ph type="body" sz="quarter" idx="11"/>
          </p:nvPr>
        </p:nvSpPr>
        <p:spPr/>
        <p:txBody>
          <a:bodyPr/>
          <a:lstStyle/>
          <a:p>
            <a:r>
              <a:rPr lang="da-DK" dirty="0"/>
              <a:t>SYSTEMNÆR KONTEKST</a:t>
            </a:r>
          </a:p>
        </p:txBody>
      </p:sp>
      <p:sp>
        <p:nvSpPr>
          <p:cNvPr id="7" name="Tekstfelt 6">
            <a:extLst>
              <a:ext uri="{FF2B5EF4-FFF2-40B4-BE49-F238E27FC236}">
                <a16:creationId xmlns:a16="http://schemas.microsoft.com/office/drawing/2014/main" id="{48994B97-BC2D-4655-2830-D3FB0AA6BEB7}"/>
              </a:ext>
            </a:extLst>
          </p:cNvPr>
          <p:cNvSpPr txBox="1"/>
          <p:nvPr/>
        </p:nvSpPr>
        <p:spPr>
          <a:xfrm>
            <a:off x="395536" y="911394"/>
            <a:ext cx="2599990" cy="507831"/>
          </a:xfrm>
          <a:prstGeom prst="rect">
            <a:avLst/>
          </a:prstGeom>
          <a:noFill/>
          <a:ln>
            <a:noFill/>
          </a:ln>
        </p:spPr>
        <p:txBody>
          <a:bodyPr wrap="square" lIns="91440" tIns="45720" rIns="91440" bIns="45720" anchor="t">
            <a:spAutoFit/>
          </a:bodyPr>
          <a:lstStyle/>
          <a:p>
            <a:pPr indent="0">
              <a:buNone/>
            </a:pPr>
            <a:r>
              <a:rPr lang="da-DK" sz="900" dirty="0">
                <a:latin typeface="Neue Haas Grotesk Text Pro"/>
              </a:rPr>
              <a:t>Bemærk, at der ikke er indtegnet registrering af systemer eller SAML metadata udveksling mv.</a:t>
            </a:r>
          </a:p>
        </p:txBody>
      </p:sp>
      <p:pic>
        <p:nvPicPr>
          <p:cNvPr id="8" name="Billede 7">
            <a:extLst>
              <a:ext uri="{FF2B5EF4-FFF2-40B4-BE49-F238E27FC236}">
                <a16:creationId xmlns:a16="http://schemas.microsoft.com/office/drawing/2014/main" id="{E4D9D8F2-3E67-3422-3017-72970126964A}"/>
              </a:ext>
            </a:extLst>
          </p:cNvPr>
          <p:cNvPicPr>
            <a:picLocks noChangeAspect="1"/>
          </p:cNvPicPr>
          <p:nvPr/>
        </p:nvPicPr>
        <p:blipFill>
          <a:blip r:embed="rId2"/>
          <a:stretch>
            <a:fillRect/>
          </a:stretch>
        </p:blipFill>
        <p:spPr>
          <a:xfrm>
            <a:off x="2699792" y="0"/>
            <a:ext cx="5105506" cy="5143500"/>
          </a:xfrm>
          <a:prstGeom prst="rect">
            <a:avLst/>
          </a:prstGeom>
        </p:spPr>
      </p:pic>
    </p:spTree>
    <p:extLst>
      <p:ext uri="{BB962C8B-B14F-4D97-AF65-F5344CB8AC3E}">
        <p14:creationId xmlns:p14="http://schemas.microsoft.com/office/powerpoint/2010/main" val="1210722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C667D5-88AE-490D-9546-CE7BF5DDD7CF}"/>
              </a:ext>
            </a:extLst>
          </p:cNvPr>
          <p:cNvSpPr>
            <a:spLocks noGrp="1"/>
          </p:cNvSpPr>
          <p:nvPr>
            <p:ph type="title"/>
          </p:nvPr>
        </p:nvSpPr>
        <p:spPr/>
        <p:txBody>
          <a:bodyPr/>
          <a:lstStyle/>
          <a:p>
            <a:r>
              <a:rPr lang="da-DK" dirty="0"/>
              <a:t>Introduktion</a:t>
            </a:r>
          </a:p>
        </p:txBody>
      </p:sp>
      <p:sp>
        <p:nvSpPr>
          <p:cNvPr id="3" name="Pladsholder til indhold 2">
            <a:extLst>
              <a:ext uri="{FF2B5EF4-FFF2-40B4-BE49-F238E27FC236}">
                <a16:creationId xmlns:a16="http://schemas.microsoft.com/office/drawing/2014/main" id="{1134A02D-3997-465A-82AD-7C5EBF1424F2}"/>
              </a:ext>
            </a:extLst>
          </p:cNvPr>
          <p:cNvSpPr>
            <a:spLocks noGrp="1"/>
          </p:cNvSpPr>
          <p:nvPr>
            <p:ph type="body" sz="quarter" idx="10"/>
          </p:nvPr>
        </p:nvSpPr>
        <p:spPr>
          <a:xfrm>
            <a:off x="468313" y="877117"/>
            <a:ext cx="3671639" cy="4087820"/>
          </a:xfrm>
        </p:spPr>
        <p:txBody>
          <a:bodyPr vert="horz" lIns="0" tIns="0" rIns="91440" bIns="0" rtlCol="0" anchor="t">
            <a:noAutofit/>
          </a:bodyPr>
          <a:lstStyle/>
          <a:p>
            <a:r>
              <a:rPr lang="da-DK" sz="1000" b="1" dirty="0">
                <a:latin typeface="Neue Haas Grotesk Text Pro"/>
              </a:rPr>
              <a:t>Formål</a:t>
            </a:r>
          </a:p>
          <a:p>
            <a:pPr marL="171450" indent="-171450">
              <a:buFont typeface="Wingdings" panose="05000000000000000000" pitchFamily="2" charset="2"/>
              <a:buChar char="§"/>
            </a:pPr>
            <a:r>
              <a:rPr lang="da-DK" sz="1000" dirty="0">
                <a:latin typeface="Neue Haas Grotesk Text Pro"/>
              </a:rPr>
              <a:t>Følgende slides har til formål at beskrive og eksemplificere nogle af de centrale begreber inden for Fælleskommunal Adgangsstyring for brugere</a:t>
            </a:r>
            <a:endParaRPr lang="da-DK" sz="1000" dirty="0"/>
          </a:p>
          <a:p>
            <a:r>
              <a:rPr lang="da-DK" sz="1000" b="1" dirty="0">
                <a:latin typeface="Neue Haas Grotesk Text Pro"/>
              </a:rPr>
              <a:t>Afgrænsning</a:t>
            </a:r>
          </a:p>
          <a:p>
            <a:pPr marL="171450" indent="-171450">
              <a:buFont typeface="Wingdings" panose="05000000000000000000" pitchFamily="2" charset="2"/>
              <a:buChar char="§"/>
            </a:pPr>
            <a:r>
              <a:rPr lang="da-DK" sz="1000" dirty="0">
                <a:latin typeface="Neue Haas Grotesk Text Pro"/>
              </a:rPr>
              <a:t>Begreberne er forenklet for at gøre dem tilgængelig for en målgruppe, der har brug for en overordnet fremfor teknisk forståelse af, hvordan Fælleskommunal Adgangsstyring for brugere fungerer</a:t>
            </a:r>
          </a:p>
          <a:p>
            <a:r>
              <a:rPr lang="da-DK" sz="1000" b="1" dirty="0">
                <a:latin typeface="Neue Haas Grotesk Text Pro"/>
              </a:rPr>
              <a:t>Indhold</a:t>
            </a:r>
          </a:p>
          <a:p>
            <a:pPr marL="171450" indent="-171450">
              <a:buFont typeface="Wingdings" panose="05000000000000000000" pitchFamily="2" charset="2"/>
              <a:buChar char="§"/>
            </a:pPr>
            <a:r>
              <a:rPr lang="da-DK" sz="1000" dirty="0">
                <a:latin typeface="Neue Haas Grotesk Text Pro"/>
              </a:rPr>
              <a:t>De første slides gennemgår centrale begreber</a:t>
            </a:r>
          </a:p>
          <a:p>
            <a:pPr marL="171450" indent="-171450">
              <a:buFont typeface="Wingdings" panose="05000000000000000000" pitchFamily="2" charset="2"/>
              <a:buChar char="§"/>
            </a:pPr>
            <a:r>
              <a:rPr lang="da-DK" sz="1000" dirty="0">
                <a:latin typeface="Neue Haas Grotesk Text Pro"/>
              </a:rPr>
              <a:t>På de efterfølgende slides bruges begreberne i en systemnær kontekst</a:t>
            </a:r>
          </a:p>
          <a:p>
            <a:pPr marL="171450" indent="-171450">
              <a:buChar char="§"/>
            </a:pPr>
            <a:r>
              <a:rPr lang="da-DK" sz="1000" dirty="0">
                <a:latin typeface="Neue Haas Grotesk Text Pro"/>
              </a:rPr>
              <a:t>De sidste slides er supplerende og fokuserer på dataafgrænsning med KLE</a:t>
            </a:r>
          </a:p>
          <a:p>
            <a:r>
              <a:rPr lang="da-DK" sz="1000" b="1" dirty="0">
                <a:latin typeface="Neue Haas Grotesk Text Pro"/>
              </a:rPr>
              <a:t>Mere information om Fælleskommunal Adgangsstyring for brugere</a:t>
            </a:r>
          </a:p>
          <a:p>
            <a:pPr marL="171450" indent="-171450">
              <a:buFont typeface="Wingdings" panose="05000000000000000000" pitchFamily="2" charset="2"/>
              <a:buChar char="§"/>
            </a:pPr>
            <a:r>
              <a:rPr lang="da-DK" sz="1000" dirty="0">
                <a:latin typeface="Neue Haas Grotesk Text Pro"/>
              </a:rPr>
              <a:t>Hvis man gerne vil læse mere, refereres der til: </a:t>
            </a:r>
            <a:r>
              <a:rPr lang="da-DK" sz="1000" dirty="0">
                <a:latin typeface="Neue Haas Grotesk Text Pro"/>
                <a:hlinkClick r:id="rId3"/>
              </a:rPr>
              <a:t>Referencearkitektur for brugerstyring | Fællesoffentlig Digital Arkitektur (digst.dk)</a:t>
            </a:r>
            <a:endParaRPr lang="da-DK" sz="1000" dirty="0">
              <a:latin typeface="Neue Haas Grotesk Text Pro"/>
            </a:endParaRPr>
          </a:p>
          <a:p>
            <a:pPr marL="171450" indent="-171450">
              <a:buFont typeface="Wingdings" panose="05000000000000000000" pitchFamily="2" charset="2"/>
              <a:buChar char="§"/>
            </a:pPr>
            <a:endParaRPr lang="da-DK" sz="1000" dirty="0"/>
          </a:p>
          <a:p>
            <a:endParaRPr lang="da-DK" sz="1000" dirty="0"/>
          </a:p>
          <a:p>
            <a:endParaRPr lang="da-DK" sz="1000" dirty="0"/>
          </a:p>
          <a:p>
            <a:endParaRPr lang="da-DK" sz="1000" dirty="0"/>
          </a:p>
        </p:txBody>
      </p:sp>
      <p:sp>
        <p:nvSpPr>
          <p:cNvPr id="4" name="Pladsholder til tekst 3">
            <a:extLst>
              <a:ext uri="{FF2B5EF4-FFF2-40B4-BE49-F238E27FC236}">
                <a16:creationId xmlns:a16="http://schemas.microsoft.com/office/drawing/2014/main" id="{F4A17232-AB26-5B8E-76B2-F3344DADC47E}"/>
              </a:ext>
            </a:extLst>
          </p:cNvPr>
          <p:cNvSpPr>
            <a:spLocks noGrp="1"/>
          </p:cNvSpPr>
          <p:nvPr>
            <p:ph type="body" sz="quarter" idx="11"/>
          </p:nvPr>
        </p:nvSpPr>
        <p:spPr/>
        <p:txBody>
          <a:bodyPr/>
          <a:lstStyle/>
          <a:p>
            <a:r>
              <a:rPr lang="da-DK" dirty="0"/>
              <a:t>Adgangsstyring for brugere</a:t>
            </a:r>
          </a:p>
        </p:txBody>
      </p:sp>
      <p:pic>
        <p:nvPicPr>
          <p:cNvPr id="7" name="Pladsholder til billede 6" descr="Dart på et målskiven">
            <a:extLst>
              <a:ext uri="{FF2B5EF4-FFF2-40B4-BE49-F238E27FC236}">
                <a16:creationId xmlns:a16="http://schemas.microsoft.com/office/drawing/2014/main" id="{1E680EC3-AF31-AE1C-8A1B-EAEF0039BA88}"/>
              </a:ext>
            </a:extLst>
          </p:cNvPr>
          <p:cNvPicPr>
            <a:picLocks noGrp="1" noChangeAspect="1"/>
          </p:cNvPicPr>
          <p:nvPr>
            <p:ph type="pic" sz="quarter" idx="12"/>
          </p:nvPr>
        </p:nvPicPr>
        <p:blipFill>
          <a:blip r:embed="rId4"/>
          <a:srcRect l="16076" r="16076"/>
          <a:stretch>
            <a:fillRect/>
          </a:stretch>
        </p:blipFill>
        <p:spPr/>
      </p:pic>
    </p:spTree>
    <p:extLst>
      <p:ext uri="{BB962C8B-B14F-4D97-AF65-F5344CB8AC3E}">
        <p14:creationId xmlns:p14="http://schemas.microsoft.com/office/powerpoint/2010/main" val="1102826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2AA5DE-B15A-C009-62C7-AE4202E740BB}"/>
              </a:ext>
            </a:extLst>
          </p:cNvPr>
          <p:cNvSpPr>
            <a:spLocks noGrp="1"/>
          </p:cNvSpPr>
          <p:nvPr>
            <p:ph type="title"/>
          </p:nvPr>
        </p:nvSpPr>
        <p:spPr/>
        <p:txBody>
          <a:bodyPr/>
          <a:lstStyle/>
          <a:p>
            <a:r>
              <a:rPr lang="da-DK" dirty="0"/>
              <a:t>SAML Implementering </a:t>
            </a:r>
          </a:p>
        </p:txBody>
      </p:sp>
      <p:sp>
        <p:nvSpPr>
          <p:cNvPr id="3" name="Pladsholder til tekst 2">
            <a:extLst>
              <a:ext uri="{FF2B5EF4-FFF2-40B4-BE49-F238E27FC236}">
                <a16:creationId xmlns:a16="http://schemas.microsoft.com/office/drawing/2014/main" id="{102475FA-64AC-40FD-50A1-F3EB0B138C5F}"/>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526069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4E796F-9EA2-4D18-A13D-9E7FC0524367}"/>
              </a:ext>
            </a:extLst>
          </p:cNvPr>
          <p:cNvSpPr>
            <a:spLocks noGrp="1"/>
          </p:cNvSpPr>
          <p:nvPr>
            <p:ph type="title"/>
          </p:nvPr>
        </p:nvSpPr>
        <p:spPr/>
        <p:txBody>
          <a:bodyPr/>
          <a:lstStyle/>
          <a:p>
            <a:r>
              <a:rPr lang="da-DK" sz="2400" dirty="0"/>
              <a:t>SAML </a:t>
            </a:r>
            <a:r>
              <a:rPr lang="da-DK" sz="2400" b="0" dirty="0"/>
              <a:t>LOG-IN (1/2)</a:t>
            </a:r>
            <a:endParaRPr lang="da-DK" dirty="0"/>
          </a:p>
        </p:txBody>
      </p:sp>
      <p:sp>
        <p:nvSpPr>
          <p:cNvPr id="3" name="Pladsholder til tekst 2">
            <a:extLst>
              <a:ext uri="{FF2B5EF4-FFF2-40B4-BE49-F238E27FC236}">
                <a16:creationId xmlns:a16="http://schemas.microsoft.com/office/drawing/2014/main" id="{F835E271-476F-69EF-2831-A02FF0979068}"/>
              </a:ext>
            </a:extLst>
          </p:cNvPr>
          <p:cNvSpPr>
            <a:spLocks noGrp="1"/>
          </p:cNvSpPr>
          <p:nvPr>
            <p:ph type="body" sz="quarter" idx="10"/>
          </p:nvPr>
        </p:nvSpPr>
        <p:spPr>
          <a:xfrm>
            <a:off x="468313" y="987425"/>
            <a:ext cx="4247703" cy="3168650"/>
          </a:xfrm>
        </p:spPr>
        <p:txBody>
          <a:bodyPr vert="horz" lIns="0" tIns="0" rIns="91440" bIns="0" rtlCol="0" anchor="t">
            <a:noAutofit/>
          </a:bodyPr>
          <a:lstStyle/>
          <a:p>
            <a:pPr indent="0" defTabSz="685799">
              <a:lnSpc>
                <a:spcPts val="1950"/>
              </a:lnSpc>
              <a:spcBef>
                <a:spcPts val="0"/>
              </a:spcBef>
              <a:spcAft>
                <a:spcPts val="0"/>
              </a:spcAft>
              <a:buClrTx/>
              <a:buNone/>
              <a:defRPr/>
            </a:pPr>
            <a:r>
              <a:rPr lang="da-DK" sz="1100" dirty="0"/>
              <a:t>SAML-sessionen foregår alene ved </a:t>
            </a:r>
            <a:r>
              <a:rPr lang="da-DK" sz="1100" dirty="0" err="1"/>
              <a:t>client-redirects</a:t>
            </a:r>
            <a:r>
              <a:rPr lang="da-DK" sz="1100" dirty="0"/>
              <a:t> og der er ingen fysisk forbindelse mellem fagsystem, </a:t>
            </a:r>
            <a:r>
              <a:rPr lang="da-DK" sz="1100" dirty="0" err="1"/>
              <a:t>Context</a:t>
            </a:r>
            <a:r>
              <a:rPr lang="da-DK" sz="1100" dirty="0"/>
              <a:t> Handler og den kommunale Identity Provider (</a:t>
            </a:r>
            <a:r>
              <a:rPr lang="da-DK" sz="1100" dirty="0" err="1"/>
              <a:t>IdP</a:t>
            </a:r>
            <a:r>
              <a:rPr lang="da-DK" sz="1100" dirty="0"/>
              <a:t>). </a:t>
            </a:r>
          </a:p>
          <a:p>
            <a:pPr indent="0" defTabSz="685799">
              <a:lnSpc>
                <a:spcPts val="1950"/>
              </a:lnSpc>
              <a:spcBef>
                <a:spcPts val="0"/>
              </a:spcBef>
              <a:spcAft>
                <a:spcPts val="0"/>
              </a:spcAft>
              <a:buClrTx/>
              <a:buNone/>
              <a:defRPr/>
            </a:pPr>
            <a:endParaRPr lang="da-DK" sz="1100" dirty="0"/>
          </a:p>
          <a:p>
            <a:pPr marL="228600" indent="-228600" defTabSz="685799">
              <a:lnSpc>
                <a:spcPts val="1950"/>
              </a:lnSpc>
              <a:spcBef>
                <a:spcPts val="0"/>
              </a:spcBef>
              <a:spcAft>
                <a:spcPts val="0"/>
              </a:spcAft>
              <a:buClrTx/>
              <a:buFont typeface="+mj-lt"/>
              <a:buAutoNum type="arabicPeriod"/>
              <a:defRPr/>
            </a:pPr>
            <a:r>
              <a:rPr lang="da-DK" sz="1100" dirty="0"/>
              <a:t>Bruger tilgår fagsystemet og har ingen session. Fagsystem laver </a:t>
            </a:r>
            <a:r>
              <a:rPr lang="da-DK" sz="1100" dirty="0" err="1"/>
              <a:t>redirect</a:t>
            </a:r>
            <a:r>
              <a:rPr lang="da-DK" sz="1100" dirty="0"/>
              <a:t> af bruger til </a:t>
            </a:r>
            <a:r>
              <a:rPr lang="da-DK" sz="1100" dirty="0" err="1"/>
              <a:t>Context</a:t>
            </a:r>
            <a:r>
              <a:rPr lang="da-DK" sz="1100" dirty="0"/>
              <a:t> Handler (CH).</a:t>
            </a:r>
          </a:p>
          <a:p>
            <a:pPr indent="-251460" defTabSz="685799">
              <a:lnSpc>
                <a:spcPts val="1950"/>
              </a:lnSpc>
              <a:spcBef>
                <a:spcPts val="0"/>
              </a:spcBef>
              <a:spcAft>
                <a:spcPts val="0"/>
              </a:spcAft>
              <a:buClrTx/>
              <a:buFont typeface="+mj-lt"/>
              <a:buAutoNum type="arabicPeriod"/>
              <a:defRPr/>
            </a:pPr>
            <a:endParaRPr lang="da-DK" sz="1100" dirty="0"/>
          </a:p>
          <a:p>
            <a:pPr marL="228600" indent="-228600" defTabSz="685799">
              <a:lnSpc>
                <a:spcPts val="1950"/>
              </a:lnSpc>
              <a:spcBef>
                <a:spcPts val="0"/>
              </a:spcBef>
              <a:spcAft>
                <a:spcPts val="0"/>
              </a:spcAft>
              <a:buClrTx/>
              <a:buFont typeface="+mj-lt"/>
              <a:buAutoNum type="arabicPeriod"/>
              <a:defRPr/>
            </a:pPr>
            <a:r>
              <a:rPr lang="da-DK" sz="1100" dirty="0">
                <a:latin typeface="Neue Haas Grotesk Text Pro"/>
              </a:rPr>
              <a:t>Bruger tilgår CH med et </a:t>
            </a:r>
            <a:r>
              <a:rPr lang="da-DK" sz="1100" dirty="0" err="1">
                <a:latin typeface="Neue Haas Grotesk Text Pro"/>
              </a:rPr>
              <a:t>SAMLRequest</a:t>
            </a:r>
            <a:r>
              <a:rPr lang="da-DK" sz="1100" dirty="0">
                <a:latin typeface="Neue Haas Grotesk Text Pro"/>
              </a:rPr>
              <a:t> genereret af fagsystemet. Bruger bliver bedt om at vælge den </a:t>
            </a:r>
            <a:r>
              <a:rPr lang="da-DK" sz="1100" dirty="0" err="1">
                <a:latin typeface="Neue Haas Grotesk Text Pro"/>
              </a:rPr>
              <a:t>IdP</a:t>
            </a:r>
            <a:r>
              <a:rPr lang="da-DK" sz="1100" dirty="0">
                <a:latin typeface="Neue Haas Grotesk Text Pro"/>
              </a:rPr>
              <a:t>, vedkommende er tilknyttet. CH sender bruger videre til valgte </a:t>
            </a:r>
            <a:r>
              <a:rPr lang="da-DK" sz="1100" dirty="0" err="1">
                <a:latin typeface="Neue Haas Grotesk Text Pro"/>
              </a:rPr>
              <a:t>IdP</a:t>
            </a:r>
            <a:r>
              <a:rPr lang="da-DK" sz="1100" dirty="0">
                <a:latin typeface="Neue Haas Grotesk Text Pro"/>
              </a:rPr>
              <a:t>. </a:t>
            </a:r>
            <a:endParaRPr lang="da-DK" sz="1100" dirty="0"/>
          </a:p>
          <a:p>
            <a:pPr indent="-251460" defTabSz="685799">
              <a:lnSpc>
                <a:spcPts val="1950"/>
              </a:lnSpc>
              <a:spcBef>
                <a:spcPts val="0"/>
              </a:spcBef>
              <a:spcAft>
                <a:spcPts val="0"/>
              </a:spcAft>
              <a:buClrTx/>
              <a:buFont typeface="+mj-lt"/>
              <a:buAutoNum type="arabicPeriod"/>
              <a:defRPr/>
            </a:pPr>
            <a:endParaRPr lang="da-DK" sz="1100" dirty="0"/>
          </a:p>
          <a:p>
            <a:pPr marL="228600" indent="-228600" defTabSz="685799">
              <a:lnSpc>
                <a:spcPts val="1950"/>
              </a:lnSpc>
              <a:spcBef>
                <a:spcPts val="0"/>
              </a:spcBef>
              <a:spcAft>
                <a:spcPts val="0"/>
              </a:spcAft>
              <a:buClrTx/>
              <a:buFont typeface="+mj-lt"/>
              <a:buAutoNum type="arabicPeriod"/>
              <a:defRPr/>
            </a:pPr>
            <a:r>
              <a:rPr lang="da-DK" sz="1100" dirty="0"/>
              <a:t>Bruger tilgår myndighedens </a:t>
            </a:r>
            <a:r>
              <a:rPr lang="da-DK" sz="1100" dirty="0" err="1"/>
              <a:t>IdP</a:t>
            </a:r>
            <a:r>
              <a:rPr lang="da-DK" sz="1100" dirty="0"/>
              <a:t> med </a:t>
            </a:r>
            <a:r>
              <a:rPr lang="da-DK" sz="1100" dirty="0" err="1"/>
              <a:t>SAMLRequest</a:t>
            </a:r>
            <a:r>
              <a:rPr lang="da-DK" sz="1100" dirty="0"/>
              <a:t> genereret af CH. Bruger autentificeres i den kommunale </a:t>
            </a:r>
            <a:r>
              <a:rPr lang="da-DK" sz="1100" dirty="0" err="1"/>
              <a:t>IdP</a:t>
            </a:r>
            <a:r>
              <a:rPr lang="da-DK" sz="1100" dirty="0"/>
              <a:t> og brugers jobfunktionsroller aflæses.</a:t>
            </a:r>
          </a:p>
          <a:p>
            <a:pPr indent="-251460"/>
            <a:endParaRPr lang="da-DK" sz="1100" dirty="0"/>
          </a:p>
        </p:txBody>
      </p:sp>
      <p:sp>
        <p:nvSpPr>
          <p:cNvPr id="4" name="Pladsholder til tekst 3">
            <a:extLst>
              <a:ext uri="{FF2B5EF4-FFF2-40B4-BE49-F238E27FC236}">
                <a16:creationId xmlns:a16="http://schemas.microsoft.com/office/drawing/2014/main" id="{A0F5D5AB-5E34-DE7B-74DE-06C1EE5AE412}"/>
              </a:ext>
            </a:extLst>
          </p:cNvPr>
          <p:cNvSpPr>
            <a:spLocks noGrp="1"/>
          </p:cNvSpPr>
          <p:nvPr>
            <p:ph type="body" sz="quarter" idx="11"/>
          </p:nvPr>
        </p:nvSpPr>
        <p:spPr/>
        <p:txBody>
          <a:bodyPr/>
          <a:lstStyle/>
          <a:p>
            <a:r>
              <a:rPr lang="da-DK" dirty="0"/>
              <a:t>Saml implementering</a:t>
            </a:r>
          </a:p>
        </p:txBody>
      </p:sp>
      <p:sp>
        <p:nvSpPr>
          <p:cNvPr id="5" name="Rektangel 4">
            <a:extLst>
              <a:ext uri="{FF2B5EF4-FFF2-40B4-BE49-F238E27FC236}">
                <a16:creationId xmlns:a16="http://schemas.microsoft.com/office/drawing/2014/main" id="{93C6164E-E2D0-B42D-5149-83520C6F1FD4}"/>
              </a:ext>
            </a:extLst>
          </p:cNvPr>
          <p:cNvSpPr/>
          <p:nvPr/>
        </p:nvSpPr>
        <p:spPr>
          <a:xfrm>
            <a:off x="4843083" y="1379942"/>
            <a:ext cx="242762" cy="2383617"/>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latin typeface="Trebuchet MS" panose="020B0603020202020204" pitchFamily="34" charset="0"/>
            </a:endParaRPr>
          </a:p>
        </p:txBody>
      </p:sp>
      <p:pic>
        <p:nvPicPr>
          <p:cNvPr id="6" name="Billede 5">
            <a:extLst>
              <a:ext uri="{FF2B5EF4-FFF2-40B4-BE49-F238E27FC236}">
                <a16:creationId xmlns:a16="http://schemas.microsoft.com/office/drawing/2014/main" id="{53BA204D-C04F-C6BB-549B-501833EBF388}"/>
              </a:ext>
            </a:extLst>
          </p:cNvPr>
          <p:cNvPicPr>
            <a:picLocks noChangeAspect="1"/>
          </p:cNvPicPr>
          <p:nvPr/>
        </p:nvPicPr>
        <p:blipFill rotWithShape="1">
          <a:blip r:embed="rId2"/>
          <a:srcRect l="37021" t="45107" r="37607" b="23090"/>
          <a:stretch/>
        </p:blipFill>
        <p:spPr>
          <a:xfrm>
            <a:off x="4968402" y="1379942"/>
            <a:ext cx="3380666" cy="2383617"/>
          </a:xfrm>
          <a:prstGeom prst="rect">
            <a:avLst/>
          </a:prstGeom>
        </p:spPr>
      </p:pic>
      <p:sp>
        <p:nvSpPr>
          <p:cNvPr id="7" name="Rektangel 6">
            <a:extLst>
              <a:ext uri="{FF2B5EF4-FFF2-40B4-BE49-F238E27FC236}">
                <a16:creationId xmlns:a16="http://schemas.microsoft.com/office/drawing/2014/main" id="{D3E45457-5D57-7C08-D028-AC244326E86C}"/>
              </a:ext>
            </a:extLst>
          </p:cNvPr>
          <p:cNvSpPr/>
          <p:nvPr/>
        </p:nvSpPr>
        <p:spPr>
          <a:xfrm>
            <a:off x="4843083" y="1379942"/>
            <a:ext cx="3505985" cy="2383617"/>
          </a:xfrm>
          <a:prstGeom prst="rect">
            <a:avLst/>
          </a:prstGeom>
          <a:noFill/>
          <a:ln>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latin typeface="Trebuchet MS" panose="020B0603020202020204" pitchFamily="34" charset="0"/>
            </a:endParaRPr>
          </a:p>
        </p:txBody>
      </p:sp>
    </p:spTree>
    <p:extLst>
      <p:ext uri="{BB962C8B-B14F-4D97-AF65-F5344CB8AC3E}">
        <p14:creationId xmlns:p14="http://schemas.microsoft.com/office/powerpoint/2010/main" val="1844603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2F2B0D-E795-244F-8061-B9756FAC3C0A}"/>
              </a:ext>
            </a:extLst>
          </p:cNvPr>
          <p:cNvSpPr>
            <a:spLocks noGrp="1"/>
          </p:cNvSpPr>
          <p:nvPr>
            <p:ph type="title"/>
          </p:nvPr>
        </p:nvSpPr>
        <p:spPr/>
        <p:txBody>
          <a:bodyPr/>
          <a:lstStyle/>
          <a:p>
            <a:r>
              <a:rPr lang="da-DK" sz="2400" dirty="0"/>
              <a:t>SAML </a:t>
            </a:r>
            <a:r>
              <a:rPr lang="da-DK" sz="2400" b="0" dirty="0"/>
              <a:t>LOG-IN (2/2)</a:t>
            </a:r>
            <a:endParaRPr lang="da-DK" dirty="0"/>
          </a:p>
        </p:txBody>
      </p:sp>
      <p:sp>
        <p:nvSpPr>
          <p:cNvPr id="3" name="Pladsholder til tekst 2">
            <a:extLst>
              <a:ext uri="{FF2B5EF4-FFF2-40B4-BE49-F238E27FC236}">
                <a16:creationId xmlns:a16="http://schemas.microsoft.com/office/drawing/2014/main" id="{6CD9DE62-7B26-A05D-C649-FFD368563C56}"/>
              </a:ext>
            </a:extLst>
          </p:cNvPr>
          <p:cNvSpPr>
            <a:spLocks noGrp="1"/>
          </p:cNvSpPr>
          <p:nvPr>
            <p:ph type="body" sz="quarter" idx="10"/>
          </p:nvPr>
        </p:nvSpPr>
        <p:spPr>
          <a:xfrm>
            <a:off x="468313" y="1419225"/>
            <a:ext cx="4247703" cy="3168650"/>
          </a:xfrm>
        </p:spPr>
        <p:txBody>
          <a:bodyPr/>
          <a:lstStyle/>
          <a:p>
            <a:pPr marL="228600" indent="-228600" defTabSz="685799">
              <a:lnSpc>
                <a:spcPts val="1950"/>
              </a:lnSpc>
              <a:spcBef>
                <a:spcPts val="0"/>
              </a:spcBef>
              <a:spcAft>
                <a:spcPts val="0"/>
              </a:spcAft>
              <a:buClrTx/>
              <a:buFont typeface="+mj-lt"/>
              <a:buAutoNum type="arabicPeriod" startAt="4"/>
              <a:defRPr/>
            </a:pPr>
            <a:r>
              <a:rPr lang="da-DK" sz="1200" dirty="0"/>
              <a:t>Myndighedens Identity Provider (</a:t>
            </a:r>
            <a:r>
              <a:rPr lang="da-DK" sz="1200" dirty="0" err="1"/>
              <a:t>IdP</a:t>
            </a:r>
            <a:r>
              <a:rPr lang="da-DK" sz="1200" dirty="0"/>
              <a:t>) sender bruger tilbage til </a:t>
            </a:r>
            <a:r>
              <a:rPr lang="da-DK" sz="1200" dirty="0" err="1"/>
              <a:t>Context</a:t>
            </a:r>
            <a:r>
              <a:rPr lang="da-DK" sz="1200" dirty="0"/>
              <a:t> Handler (CH).</a:t>
            </a:r>
          </a:p>
          <a:p>
            <a:pPr marL="228600" indent="-228600" defTabSz="685799">
              <a:lnSpc>
                <a:spcPts val="1950"/>
              </a:lnSpc>
              <a:spcBef>
                <a:spcPts val="0"/>
              </a:spcBef>
              <a:spcAft>
                <a:spcPts val="0"/>
              </a:spcAft>
              <a:buClrTx/>
              <a:buFont typeface="+mj-lt"/>
              <a:buAutoNum type="arabicPeriod" startAt="4"/>
              <a:defRPr/>
            </a:pPr>
            <a:endParaRPr lang="da-DK" sz="1200" dirty="0"/>
          </a:p>
          <a:p>
            <a:pPr marL="228600" indent="-228600" defTabSz="685799">
              <a:lnSpc>
                <a:spcPts val="1950"/>
              </a:lnSpc>
              <a:spcBef>
                <a:spcPts val="0"/>
              </a:spcBef>
              <a:spcAft>
                <a:spcPts val="0"/>
              </a:spcAft>
              <a:buClrTx/>
              <a:buFont typeface="+mj-lt"/>
              <a:buAutoNum type="arabicPeriod" startAt="4"/>
              <a:defRPr/>
            </a:pPr>
            <a:r>
              <a:rPr lang="da-DK" sz="1200" dirty="0"/>
              <a:t>Bruger tilgår CH med et </a:t>
            </a:r>
            <a:r>
              <a:rPr lang="da-DK" sz="1200" dirty="0" err="1"/>
              <a:t>SAMLResponse</a:t>
            </a:r>
            <a:r>
              <a:rPr lang="da-DK" sz="1200" dirty="0"/>
              <a:t> genereret af kommunale </a:t>
            </a:r>
            <a:r>
              <a:rPr lang="da-DK" sz="1200" dirty="0" err="1"/>
              <a:t>IdP</a:t>
            </a:r>
            <a:r>
              <a:rPr lang="da-DK" sz="1200" dirty="0"/>
              <a:t>. Jobfunktionsroller oversættes til brugersystemroller og CH sender bruger videre til fagsystem.</a:t>
            </a:r>
          </a:p>
          <a:p>
            <a:pPr marL="228600" indent="-228600" defTabSz="685799">
              <a:lnSpc>
                <a:spcPts val="1950"/>
              </a:lnSpc>
              <a:spcBef>
                <a:spcPts val="0"/>
              </a:spcBef>
              <a:spcAft>
                <a:spcPts val="0"/>
              </a:spcAft>
              <a:buClrTx/>
              <a:buFont typeface="+mj-lt"/>
              <a:buAutoNum type="arabicPeriod" startAt="4"/>
              <a:defRPr/>
            </a:pPr>
            <a:endParaRPr lang="da-DK" sz="1200" dirty="0"/>
          </a:p>
          <a:p>
            <a:pPr marL="228600" indent="-228600" defTabSz="685799">
              <a:lnSpc>
                <a:spcPts val="1950"/>
              </a:lnSpc>
              <a:spcBef>
                <a:spcPts val="0"/>
              </a:spcBef>
              <a:spcAft>
                <a:spcPts val="0"/>
              </a:spcAft>
              <a:buClrTx/>
              <a:buFont typeface="+mj-lt"/>
              <a:buAutoNum type="arabicPeriod" startAt="4"/>
              <a:defRPr/>
            </a:pPr>
            <a:r>
              <a:rPr lang="da-DK" sz="1200" dirty="0"/>
              <a:t>Bruger tilgår fagsystem med et </a:t>
            </a:r>
            <a:r>
              <a:rPr lang="da-DK" sz="1200" dirty="0" err="1"/>
              <a:t>SAMLResponse</a:t>
            </a:r>
            <a:r>
              <a:rPr lang="da-DK" sz="1200" dirty="0"/>
              <a:t> genereret af CH. Brugersystemroller aflæses og bruger gives session og rettigheder i fagsystemet i henhold til disse.</a:t>
            </a:r>
          </a:p>
          <a:p>
            <a:endParaRPr lang="da-DK" dirty="0"/>
          </a:p>
        </p:txBody>
      </p:sp>
      <p:sp>
        <p:nvSpPr>
          <p:cNvPr id="4" name="Pladsholder til tekst 3">
            <a:extLst>
              <a:ext uri="{FF2B5EF4-FFF2-40B4-BE49-F238E27FC236}">
                <a16:creationId xmlns:a16="http://schemas.microsoft.com/office/drawing/2014/main" id="{62E0BA39-7924-BC42-49AF-6E314950748B}"/>
              </a:ext>
            </a:extLst>
          </p:cNvPr>
          <p:cNvSpPr>
            <a:spLocks noGrp="1"/>
          </p:cNvSpPr>
          <p:nvPr>
            <p:ph type="body" sz="quarter" idx="11"/>
          </p:nvPr>
        </p:nvSpPr>
        <p:spPr/>
        <p:txBody>
          <a:bodyPr/>
          <a:lstStyle/>
          <a:p>
            <a:r>
              <a:rPr lang="da-DK" dirty="0"/>
              <a:t>Saml implementering</a:t>
            </a:r>
          </a:p>
        </p:txBody>
      </p:sp>
      <p:pic>
        <p:nvPicPr>
          <p:cNvPr id="5" name="Billede 4">
            <a:extLst>
              <a:ext uri="{FF2B5EF4-FFF2-40B4-BE49-F238E27FC236}">
                <a16:creationId xmlns:a16="http://schemas.microsoft.com/office/drawing/2014/main" id="{90C0D6A3-3AB3-E945-278F-17EF0F13687B}"/>
              </a:ext>
            </a:extLst>
          </p:cNvPr>
          <p:cNvPicPr>
            <a:picLocks noChangeAspect="1"/>
          </p:cNvPicPr>
          <p:nvPr/>
        </p:nvPicPr>
        <p:blipFill rotWithShape="1">
          <a:blip r:embed="rId2"/>
          <a:srcRect l="30558" t="28936" r="31566" b="24681"/>
          <a:stretch/>
        </p:blipFill>
        <p:spPr>
          <a:xfrm>
            <a:off x="4885517" y="1348935"/>
            <a:ext cx="3550287" cy="2445630"/>
          </a:xfrm>
          <a:prstGeom prst="rect">
            <a:avLst/>
          </a:prstGeom>
        </p:spPr>
      </p:pic>
      <p:sp>
        <p:nvSpPr>
          <p:cNvPr id="6" name="Rektangel 5">
            <a:extLst>
              <a:ext uri="{FF2B5EF4-FFF2-40B4-BE49-F238E27FC236}">
                <a16:creationId xmlns:a16="http://schemas.microsoft.com/office/drawing/2014/main" id="{434BB37E-3391-AB59-2B4F-110FEA4F172B}"/>
              </a:ext>
            </a:extLst>
          </p:cNvPr>
          <p:cNvSpPr/>
          <p:nvPr/>
        </p:nvSpPr>
        <p:spPr>
          <a:xfrm>
            <a:off x="4885517" y="1348935"/>
            <a:ext cx="3550287" cy="2445630"/>
          </a:xfrm>
          <a:prstGeom prst="rect">
            <a:avLst/>
          </a:prstGeom>
          <a:noFill/>
          <a:ln>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latin typeface="Trebuchet MS" panose="020B0603020202020204" pitchFamily="34" charset="0"/>
            </a:endParaRPr>
          </a:p>
        </p:txBody>
      </p:sp>
    </p:spTree>
    <p:extLst>
      <p:ext uri="{BB962C8B-B14F-4D97-AF65-F5344CB8AC3E}">
        <p14:creationId xmlns:p14="http://schemas.microsoft.com/office/powerpoint/2010/main" val="1668830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EAE28A-2FED-5962-44F4-C2A4A409836F}"/>
              </a:ext>
            </a:extLst>
          </p:cNvPr>
          <p:cNvSpPr>
            <a:spLocks noGrp="1"/>
          </p:cNvSpPr>
          <p:nvPr>
            <p:ph type="title"/>
          </p:nvPr>
        </p:nvSpPr>
        <p:spPr>
          <a:xfrm>
            <a:off x="1004044" y="2175706"/>
            <a:ext cx="7257138" cy="792088"/>
          </a:xfrm>
        </p:spPr>
        <p:txBody>
          <a:bodyPr/>
          <a:lstStyle/>
          <a:p>
            <a:r>
              <a:rPr lang="da-DK" sz="2800" dirty="0">
                <a:latin typeface="Neue Haas Grotesk Text Pro"/>
              </a:rPr>
              <a:t>Supplerende centrale begreber for Fælleskommunal Adgangsstyring for brugere og dataafgrænsning med KLE</a:t>
            </a:r>
          </a:p>
        </p:txBody>
      </p:sp>
      <p:sp>
        <p:nvSpPr>
          <p:cNvPr id="3" name="Pladsholder til tekst 2">
            <a:extLst>
              <a:ext uri="{FF2B5EF4-FFF2-40B4-BE49-F238E27FC236}">
                <a16:creationId xmlns:a16="http://schemas.microsoft.com/office/drawing/2014/main" id="{D6286503-BA76-516F-8F30-E04E58D943FA}"/>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4010260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6211DF-4D74-7EBB-2F6A-4175EFCCFC07}"/>
              </a:ext>
            </a:extLst>
          </p:cNvPr>
          <p:cNvSpPr>
            <a:spLocks noGrp="1"/>
          </p:cNvSpPr>
          <p:nvPr>
            <p:ph type="title"/>
          </p:nvPr>
        </p:nvSpPr>
        <p:spPr/>
        <p:txBody>
          <a:bodyPr/>
          <a:lstStyle/>
          <a:p>
            <a:r>
              <a:rPr lang="da-DK" dirty="0"/>
              <a:t>To begreber vi skal have styr på</a:t>
            </a:r>
          </a:p>
        </p:txBody>
      </p:sp>
      <p:sp>
        <p:nvSpPr>
          <p:cNvPr id="3" name="Pladsholder til tekst 2">
            <a:extLst>
              <a:ext uri="{FF2B5EF4-FFF2-40B4-BE49-F238E27FC236}">
                <a16:creationId xmlns:a16="http://schemas.microsoft.com/office/drawing/2014/main" id="{0497EF05-EDDC-58BC-8113-8AC8F73EF5DE}"/>
              </a:ext>
            </a:extLst>
          </p:cNvPr>
          <p:cNvSpPr>
            <a:spLocks noGrp="1"/>
          </p:cNvSpPr>
          <p:nvPr>
            <p:ph type="body" sz="quarter" idx="11"/>
          </p:nvPr>
        </p:nvSpPr>
        <p:spPr/>
        <p:txBody>
          <a:bodyPr/>
          <a:lstStyle/>
          <a:p>
            <a:r>
              <a:rPr lang="da-DK" dirty="0"/>
              <a:t>Infrastruktur i praksis</a:t>
            </a:r>
          </a:p>
        </p:txBody>
      </p:sp>
      <p:sp>
        <p:nvSpPr>
          <p:cNvPr id="4" name="Rektangel 3">
            <a:extLst>
              <a:ext uri="{FF2B5EF4-FFF2-40B4-BE49-F238E27FC236}">
                <a16:creationId xmlns:a16="http://schemas.microsoft.com/office/drawing/2014/main" id="{6C4D68F5-05BA-8845-E801-9AE1CA50291B}"/>
              </a:ext>
            </a:extLst>
          </p:cNvPr>
          <p:cNvSpPr/>
          <p:nvPr/>
        </p:nvSpPr>
        <p:spPr>
          <a:xfrm>
            <a:off x="1817503" y="1061865"/>
            <a:ext cx="2729141" cy="3925970"/>
          </a:xfrm>
          <a:prstGeom prst="rect">
            <a:avLst/>
          </a:prstGeom>
          <a:solidFill>
            <a:srgbClr val="D6E3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135000" rIns="68580" bIns="34290" numCol="1" spcCol="0" rtlCol="0" fromWordArt="0" anchor="t" anchorCtr="0" forceAA="0" compatLnSpc="1">
            <a:prstTxWarp prst="textNoShape">
              <a:avLst/>
            </a:prstTxWarp>
            <a:noAutofit/>
          </a:bodyPr>
          <a:lstStyle/>
          <a:p>
            <a:pPr algn="ctr" defTabSz="342900">
              <a:defRPr/>
            </a:pPr>
            <a:r>
              <a:rPr lang="da-DK" b="1" dirty="0">
                <a:solidFill>
                  <a:srgbClr val="111111"/>
                </a:solidFill>
                <a:latin typeface="Neue Haas Grotesk Text Pro" panose="020B0504020202020204" pitchFamily="34" charset="0"/>
              </a:rPr>
              <a:t>Brugersystemroller</a:t>
            </a:r>
          </a:p>
        </p:txBody>
      </p:sp>
      <p:sp>
        <p:nvSpPr>
          <p:cNvPr id="5" name="Rektangel 4">
            <a:extLst>
              <a:ext uri="{FF2B5EF4-FFF2-40B4-BE49-F238E27FC236}">
                <a16:creationId xmlns:a16="http://schemas.microsoft.com/office/drawing/2014/main" id="{28399000-8108-90B1-4E73-0A17B2263B41}"/>
              </a:ext>
            </a:extLst>
          </p:cNvPr>
          <p:cNvSpPr/>
          <p:nvPr/>
        </p:nvSpPr>
        <p:spPr>
          <a:xfrm>
            <a:off x="4699043" y="1061865"/>
            <a:ext cx="2729141" cy="392597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135000" rIns="68580" bIns="34290" numCol="1" spcCol="0" rtlCol="0" fromWordArt="0" anchor="t" anchorCtr="0" forceAA="0" compatLnSpc="1">
            <a:prstTxWarp prst="textNoShape">
              <a:avLst/>
            </a:prstTxWarp>
            <a:noAutofit/>
          </a:bodyPr>
          <a:lstStyle/>
          <a:p>
            <a:pPr algn="ctr" defTabSz="342900">
              <a:defRPr/>
            </a:pPr>
            <a:r>
              <a:rPr lang="da-DK" b="1" dirty="0">
                <a:solidFill>
                  <a:srgbClr val="111111"/>
                </a:solidFill>
                <a:latin typeface="Neue Haas Grotesk Text Pro" panose="020B0504020202020204" pitchFamily="34" charset="0"/>
              </a:rPr>
              <a:t>Jobfunktionsroller</a:t>
            </a:r>
          </a:p>
        </p:txBody>
      </p:sp>
      <p:sp>
        <p:nvSpPr>
          <p:cNvPr id="6" name="Rektangel 5">
            <a:extLst>
              <a:ext uri="{FF2B5EF4-FFF2-40B4-BE49-F238E27FC236}">
                <a16:creationId xmlns:a16="http://schemas.microsoft.com/office/drawing/2014/main" id="{39C0EEB7-A3A8-307A-81C5-5A525181876B}"/>
              </a:ext>
            </a:extLst>
          </p:cNvPr>
          <p:cNvSpPr/>
          <p:nvPr/>
        </p:nvSpPr>
        <p:spPr>
          <a:xfrm>
            <a:off x="2535265" y="1609344"/>
            <a:ext cx="1254734" cy="635678"/>
          </a:xfrm>
          <a:prstGeom prst="rect">
            <a:avLst/>
          </a:prstGeom>
          <a:solidFill>
            <a:srgbClr val="2356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defTabSz="342900">
              <a:defRPr/>
            </a:pPr>
            <a:endParaRPr lang="da-DK" sz="900" dirty="0">
              <a:solidFill>
                <a:srgbClr val="FFFFFF"/>
              </a:solidFill>
              <a:latin typeface="Neue Haas Grotesk Text Pro" panose="020B0504020202020204" pitchFamily="34" charset="0"/>
              <a:cs typeface="Arial"/>
            </a:endParaRPr>
          </a:p>
          <a:p>
            <a:pPr algn="ctr" defTabSz="342900">
              <a:defRPr/>
            </a:pPr>
            <a:endParaRPr lang="da-DK" sz="900" dirty="0">
              <a:solidFill>
                <a:srgbClr val="FFFFFF"/>
              </a:solidFill>
              <a:latin typeface="Neue Haas Grotesk Text Pro" panose="020B0504020202020204" pitchFamily="34" charset="0"/>
              <a:cs typeface="Arial"/>
            </a:endParaRPr>
          </a:p>
          <a:p>
            <a:pPr algn="ctr" defTabSz="342900">
              <a:defRPr/>
            </a:pPr>
            <a:r>
              <a:rPr lang="da-DK" sz="900" dirty="0">
                <a:solidFill>
                  <a:srgbClr val="FFFFFF"/>
                </a:solidFill>
                <a:latin typeface="Neue Haas Grotesk Text Pro" panose="020B0504020202020204" pitchFamily="34" charset="0"/>
                <a:cs typeface="Arial"/>
              </a:rPr>
              <a:t>Brugersystemrolle</a:t>
            </a:r>
          </a:p>
        </p:txBody>
      </p:sp>
      <p:pic>
        <p:nvPicPr>
          <p:cNvPr id="7" name="Grafik 6" descr="Billet kontur">
            <a:extLst>
              <a:ext uri="{FF2B5EF4-FFF2-40B4-BE49-F238E27FC236}">
                <a16:creationId xmlns:a16="http://schemas.microsoft.com/office/drawing/2014/main" id="{8514D6E4-F71B-5CE4-D975-32ED6271DA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95898" y="1591594"/>
            <a:ext cx="533467" cy="533467"/>
          </a:xfrm>
          <a:prstGeom prst="rect">
            <a:avLst/>
          </a:prstGeom>
        </p:spPr>
      </p:pic>
      <p:sp>
        <p:nvSpPr>
          <p:cNvPr id="8" name="Rektangel 7">
            <a:extLst>
              <a:ext uri="{FF2B5EF4-FFF2-40B4-BE49-F238E27FC236}">
                <a16:creationId xmlns:a16="http://schemas.microsoft.com/office/drawing/2014/main" id="{D7E11E89-EADF-7C46-FE98-7ED9A46CACCC}"/>
              </a:ext>
            </a:extLst>
          </p:cNvPr>
          <p:cNvSpPr/>
          <p:nvPr/>
        </p:nvSpPr>
        <p:spPr>
          <a:xfrm>
            <a:off x="5455689" y="1609328"/>
            <a:ext cx="1254734" cy="635678"/>
          </a:xfrm>
          <a:prstGeom prst="rect">
            <a:avLst/>
          </a:prstGeom>
          <a:solidFill>
            <a:srgbClr val="D2C4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defTabSz="342900">
              <a:defRPr/>
            </a:pPr>
            <a:endParaRPr lang="da-DK" sz="900" b="1" dirty="0">
              <a:solidFill>
                <a:srgbClr val="FFFFFF"/>
              </a:solidFill>
              <a:latin typeface="Neue Haas Grotesk Text Pro" panose="020B0504020202020204" pitchFamily="34" charset="0"/>
              <a:cs typeface="Arial"/>
            </a:endParaRPr>
          </a:p>
          <a:p>
            <a:pPr algn="ctr" defTabSz="342900">
              <a:defRPr/>
            </a:pPr>
            <a:endParaRPr lang="da-DK" sz="900" b="1" dirty="0">
              <a:solidFill>
                <a:srgbClr val="FFFFFF"/>
              </a:solidFill>
              <a:latin typeface="Neue Haas Grotesk Text Pro" panose="020B0504020202020204" pitchFamily="34" charset="0"/>
              <a:cs typeface="Arial"/>
            </a:endParaRPr>
          </a:p>
          <a:p>
            <a:pPr algn="ctr" defTabSz="342900">
              <a:defRPr/>
            </a:pPr>
            <a:r>
              <a:rPr lang="da-DK" sz="900" dirty="0">
                <a:solidFill>
                  <a:srgbClr val="111111"/>
                </a:solidFill>
                <a:latin typeface="Neue Haas Grotesk Text Pro" panose="020B0504020202020204" pitchFamily="34" charset="0"/>
                <a:cs typeface="Arial"/>
              </a:rPr>
              <a:t>Jobfunktionsrolle</a:t>
            </a:r>
          </a:p>
        </p:txBody>
      </p:sp>
      <p:pic>
        <p:nvPicPr>
          <p:cNvPr id="9" name="Grafik 8" descr="Billet kontur">
            <a:extLst>
              <a:ext uri="{FF2B5EF4-FFF2-40B4-BE49-F238E27FC236}">
                <a16:creationId xmlns:a16="http://schemas.microsoft.com/office/drawing/2014/main" id="{DA9DEB0A-CE5B-CA92-84AA-C32C3FA2B2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3756" y="1611627"/>
            <a:ext cx="533467" cy="533467"/>
          </a:xfrm>
          <a:prstGeom prst="rect">
            <a:avLst/>
          </a:prstGeom>
        </p:spPr>
      </p:pic>
      <p:pic>
        <p:nvPicPr>
          <p:cNvPr id="10" name="Grafik 9" descr="Billet kontur">
            <a:extLst>
              <a:ext uri="{FF2B5EF4-FFF2-40B4-BE49-F238E27FC236}">
                <a16:creationId xmlns:a16="http://schemas.microsoft.com/office/drawing/2014/main" id="{86B15916-7D2F-6EC6-0CB4-1CD5AD172D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8285" y="1609344"/>
            <a:ext cx="533467" cy="533467"/>
          </a:xfrm>
          <a:prstGeom prst="rect">
            <a:avLst/>
          </a:prstGeom>
        </p:spPr>
      </p:pic>
      <p:sp>
        <p:nvSpPr>
          <p:cNvPr id="11" name="Tekstfelt 10">
            <a:extLst>
              <a:ext uri="{FF2B5EF4-FFF2-40B4-BE49-F238E27FC236}">
                <a16:creationId xmlns:a16="http://schemas.microsoft.com/office/drawing/2014/main" id="{263212C2-A103-EB56-1523-796A02B1E312}"/>
              </a:ext>
            </a:extLst>
          </p:cNvPr>
          <p:cNvSpPr txBox="1"/>
          <p:nvPr/>
        </p:nvSpPr>
        <p:spPr>
          <a:xfrm>
            <a:off x="2016349" y="2374005"/>
            <a:ext cx="2331449" cy="2501647"/>
          </a:xfrm>
          <a:prstGeom prst="rect">
            <a:avLst/>
          </a:prstGeom>
          <a:noFill/>
        </p:spPr>
        <p:txBody>
          <a:bodyPr wrap="square" rtlCol="0">
            <a:spAutoFit/>
          </a:bodyPr>
          <a:lstStyle/>
          <a:p>
            <a:pPr marL="214313" indent="-214313" defTabSz="685800">
              <a:lnSpc>
                <a:spcPct val="107000"/>
              </a:lnSpc>
              <a:buClr>
                <a:srgbClr val="EB052F"/>
              </a:buClr>
              <a:buFont typeface="Wingdings" panose="05000000000000000000" pitchFamily="2" charset="2"/>
              <a:buChar char="§"/>
              <a:defRPr/>
            </a:pPr>
            <a:r>
              <a:rPr lang="fo-FO" sz="1050" dirty="0">
                <a:solidFill>
                  <a:prstClr val="black"/>
                </a:solidFill>
                <a:latin typeface="Neue Haas Grotesk Text Pro" panose="020B0504020202020204" pitchFamily="34" charset="0"/>
                <a:ea typeface="Arial" panose="020B0604020202020204" pitchFamily="34" charset="0"/>
                <a:cs typeface="Times New Roman" panose="02020603050405020304" pitchFamily="18" charset="0"/>
              </a:rPr>
              <a:t>er en funktion eller operation der kan udføres i fagystemet</a:t>
            </a:r>
          </a:p>
          <a:p>
            <a:pPr defTabSz="685800">
              <a:lnSpc>
                <a:spcPct val="107000"/>
              </a:lnSpc>
              <a:buClr>
                <a:srgbClr val="EB052F"/>
              </a:buClr>
              <a:defRPr/>
            </a:pPr>
            <a:r>
              <a:rPr lang="fo-FO" sz="1050" dirty="0">
                <a:solidFill>
                  <a:prstClr val="black"/>
                </a:solidFill>
                <a:latin typeface="Neue Haas Grotesk Text Pro" panose="020B0504020202020204" pitchFamily="34" charset="0"/>
                <a:ea typeface="Arial" panose="020B0604020202020204" pitchFamily="34" charset="0"/>
                <a:cs typeface="Times New Roman" panose="02020603050405020304" pitchFamily="18" charset="0"/>
              </a:rPr>
              <a:t> </a:t>
            </a:r>
          </a:p>
          <a:p>
            <a:pPr marL="214313" indent="-214313" defTabSz="685800">
              <a:lnSpc>
                <a:spcPct val="107000"/>
              </a:lnSpc>
              <a:buClr>
                <a:srgbClr val="EB052F"/>
              </a:buClr>
              <a:buFont typeface="Wingdings" panose="05000000000000000000" pitchFamily="2" charset="2"/>
              <a:buChar char="§"/>
              <a:defRPr/>
            </a:pPr>
            <a:r>
              <a:rPr lang="fo-FO" sz="1050" dirty="0">
                <a:solidFill>
                  <a:prstClr val="black"/>
                </a:solidFill>
                <a:latin typeface="Neue Haas Grotesk Text Pro" panose="020B0504020202020204" pitchFamily="34" charset="0"/>
                <a:ea typeface="Arial" panose="020B0604020202020204" pitchFamily="34" charset="0"/>
                <a:cs typeface="Times New Roman" panose="02020603050405020304" pitchFamily="18" charset="0"/>
              </a:rPr>
              <a:t>er defineret og navngivet af leverandøren af fagsystemet  </a:t>
            </a:r>
          </a:p>
          <a:p>
            <a:pPr defTabSz="685800">
              <a:lnSpc>
                <a:spcPct val="107000"/>
              </a:lnSpc>
              <a:buClr>
                <a:srgbClr val="EB052F"/>
              </a:buClr>
              <a:defRPr/>
            </a:pPr>
            <a:endParaRPr lang="fo-FO" sz="1050" dirty="0">
              <a:solidFill>
                <a:prstClr val="black"/>
              </a:solidFill>
              <a:latin typeface="Neue Haas Grotesk Text Pro" panose="020B0504020202020204" pitchFamily="34" charset="0"/>
              <a:ea typeface="Arial" panose="020B0604020202020204" pitchFamily="34" charset="0"/>
              <a:cs typeface="Times New Roman" panose="02020603050405020304" pitchFamily="18" charset="0"/>
            </a:endParaRPr>
          </a:p>
          <a:p>
            <a:pPr marL="214313" indent="-214313" defTabSz="685800">
              <a:lnSpc>
                <a:spcPct val="107000"/>
              </a:lnSpc>
              <a:buClr>
                <a:srgbClr val="EB052F"/>
              </a:buClr>
              <a:buFont typeface="Wingdings" panose="05000000000000000000" pitchFamily="2" charset="2"/>
              <a:buChar char="§"/>
              <a:defRPr/>
            </a:pPr>
            <a:r>
              <a:rPr lang="fo-FO" sz="1050" dirty="0">
                <a:solidFill>
                  <a:prstClr val="black"/>
                </a:solidFill>
                <a:latin typeface="Neue Haas Grotesk Text Pro" panose="020B0504020202020204" pitchFamily="34" charset="0"/>
                <a:ea typeface="Arial" panose="020B0604020202020204" pitchFamily="34" charset="0"/>
                <a:cs typeface="Times New Roman" panose="02020603050405020304" pitchFamily="18" charset="0"/>
              </a:rPr>
              <a:t>er udstillet af leverandøren i Administrationsmodulet</a:t>
            </a:r>
          </a:p>
          <a:p>
            <a:pPr defTabSz="685800">
              <a:lnSpc>
                <a:spcPct val="107000"/>
              </a:lnSpc>
              <a:buClr>
                <a:srgbClr val="EB052F"/>
              </a:buClr>
              <a:defRPr/>
            </a:pPr>
            <a:endParaRPr lang="fo-FO" sz="1050" dirty="0">
              <a:solidFill>
                <a:prstClr val="black"/>
              </a:solidFill>
              <a:latin typeface="Neue Haas Grotesk Text Pro" panose="020B0504020202020204" pitchFamily="34" charset="0"/>
              <a:ea typeface="Arial" panose="020B0604020202020204" pitchFamily="34" charset="0"/>
              <a:cs typeface="Times New Roman" panose="02020603050405020304" pitchFamily="18" charset="0"/>
            </a:endParaRPr>
          </a:p>
          <a:p>
            <a:pPr marL="214313" indent="-214313" defTabSz="685800">
              <a:lnSpc>
                <a:spcPct val="107000"/>
              </a:lnSpc>
              <a:buClr>
                <a:srgbClr val="EB052F"/>
              </a:buClr>
              <a:buFont typeface="Wingdings" panose="05000000000000000000" pitchFamily="2" charset="2"/>
              <a:buChar char="§"/>
              <a:defRPr/>
            </a:pPr>
            <a:r>
              <a:rPr lang="fo-FO" sz="1050" dirty="0">
                <a:solidFill>
                  <a:prstClr val="black"/>
                </a:solidFill>
                <a:latin typeface="Neue Haas Grotesk Text Pro" panose="020B0504020202020204" pitchFamily="34" charset="0"/>
                <a:ea typeface="Arial" panose="020B0604020202020204" pitchFamily="34" charset="0"/>
                <a:cs typeface="Times New Roman" panose="02020603050405020304" pitchFamily="18" charset="0"/>
              </a:rPr>
              <a:t>kan dataafgrænses hvis det er forretningsmæssigt relevant på KLE, Organisationsenhed og/eller følsomhed (=dataafgrænsningstyper)</a:t>
            </a:r>
          </a:p>
        </p:txBody>
      </p:sp>
      <p:sp>
        <p:nvSpPr>
          <p:cNvPr id="12" name="Tekstfelt 11">
            <a:extLst>
              <a:ext uri="{FF2B5EF4-FFF2-40B4-BE49-F238E27FC236}">
                <a16:creationId xmlns:a16="http://schemas.microsoft.com/office/drawing/2014/main" id="{3CCB0071-8A81-1B9B-C0A0-5CE0BDD3B970}"/>
              </a:ext>
            </a:extLst>
          </p:cNvPr>
          <p:cNvSpPr txBox="1"/>
          <p:nvPr/>
        </p:nvSpPr>
        <p:spPr>
          <a:xfrm>
            <a:off x="4860832" y="2374004"/>
            <a:ext cx="2463437" cy="2154179"/>
          </a:xfrm>
          <a:prstGeom prst="rect">
            <a:avLst/>
          </a:prstGeom>
          <a:noFill/>
        </p:spPr>
        <p:txBody>
          <a:bodyPr wrap="square" rtlCol="0">
            <a:spAutoFit/>
          </a:bodyPr>
          <a:lstStyle/>
          <a:p>
            <a:pPr marL="214313" indent="-214313" defTabSz="685800">
              <a:lnSpc>
                <a:spcPct val="107000"/>
              </a:lnSpc>
              <a:buClr>
                <a:srgbClr val="EB052F"/>
              </a:buClr>
              <a:buFont typeface="Wingdings" panose="05000000000000000000" pitchFamily="2" charset="2"/>
              <a:buChar char="§"/>
              <a:defRPr/>
            </a:pPr>
            <a:r>
              <a:rPr lang="fo-FO" sz="1050" dirty="0">
                <a:solidFill>
                  <a:srgbClr val="111111"/>
                </a:solidFill>
                <a:latin typeface="Arial" panose="020B0604020202020204" pitchFamily="34" charset="0"/>
                <a:ea typeface="Arial" panose="020B0604020202020204" pitchFamily="34" charset="0"/>
                <a:cs typeface="Times New Roman" panose="02020603050405020304" pitchFamily="18" charset="0"/>
              </a:rPr>
              <a:t>Er kommunens mulighed for at “pakke” brugersystemrollerne så de passer til de konkrete jobfunktioner en medarbejder udfører i en kommune</a:t>
            </a:r>
          </a:p>
          <a:p>
            <a:pPr marL="214313" indent="-214313" defTabSz="685800">
              <a:lnSpc>
                <a:spcPct val="107000"/>
              </a:lnSpc>
              <a:buClr>
                <a:srgbClr val="EB052F"/>
              </a:buClr>
              <a:buFont typeface="Wingdings" panose="05000000000000000000" pitchFamily="2" charset="2"/>
              <a:buChar char="§"/>
              <a:defRPr/>
            </a:pPr>
            <a:endParaRPr lang="fo-FO" sz="1050" dirty="0">
              <a:solidFill>
                <a:srgbClr val="111111"/>
              </a:solidFill>
              <a:latin typeface="Arial" panose="020B0604020202020204" pitchFamily="34" charset="0"/>
              <a:ea typeface="Arial" panose="020B0604020202020204" pitchFamily="34" charset="0"/>
              <a:cs typeface="Times New Roman" panose="02020603050405020304" pitchFamily="18" charset="0"/>
            </a:endParaRPr>
          </a:p>
          <a:p>
            <a:pPr marL="214313" indent="-214313" defTabSz="685800">
              <a:lnSpc>
                <a:spcPct val="107000"/>
              </a:lnSpc>
              <a:buClr>
                <a:srgbClr val="EB052F"/>
              </a:buClr>
              <a:buFont typeface="Wingdings" panose="05000000000000000000" pitchFamily="2" charset="2"/>
              <a:buChar char="§"/>
              <a:defRPr/>
            </a:pPr>
            <a:r>
              <a:rPr lang="fo-FO" sz="1050" dirty="0">
                <a:solidFill>
                  <a:srgbClr val="111111"/>
                </a:solidFill>
                <a:latin typeface="Arial" panose="020B0604020202020204" pitchFamily="34" charset="0"/>
                <a:ea typeface="Arial" panose="020B0604020202020204" pitchFamily="34" charset="0"/>
                <a:cs typeface="Times New Roman" panose="02020603050405020304" pitchFamily="18" charset="0"/>
              </a:rPr>
              <a:t>Kan bestå af én eller af flere brugersystemroller – også fra forskellige fagystemer!</a:t>
            </a:r>
          </a:p>
          <a:p>
            <a:pPr defTabSz="685800">
              <a:lnSpc>
                <a:spcPct val="107000"/>
              </a:lnSpc>
              <a:buClr>
                <a:srgbClr val="EB052F"/>
              </a:buClr>
              <a:defRPr/>
            </a:pPr>
            <a:endParaRPr lang="fo-FO" sz="1050" dirty="0">
              <a:solidFill>
                <a:srgbClr val="111111"/>
              </a:solidFill>
              <a:latin typeface="Arial" panose="020B0604020202020204" pitchFamily="34" charset="0"/>
              <a:ea typeface="Arial" panose="020B0604020202020204" pitchFamily="34" charset="0"/>
              <a:cs typeface="Times New Roman" panose="02020603050405020304" pitchFamily="18" charset="0"/>
            </a:endParaRPr>
          </a:p>
          <a:p>
            <a:pPr marL="214313" indent="-214313" defTabSz="685800">
              <a:lnSpc>
                <a:spcPct val="107000"/>
              </a:lnSpc>
              <a:spcAft>
                <a:spcPts val="600"/>
              </a:spcAft>
              <a:buClr>
                <a:srgbClr val="EB052F"/>
              </a:buClr>
              <a:buFont typeface="Wingdings" panose="05000000000000000000" pitchFamily="2" charset="2"/>
              <a:buChar char="§"/>
              <a:defRPr/>
            </a:pPr>
            <a:r>
              <a:rPr lang="fo-FO" sz="1050" dirty="0">
                <a:solidFill>
                  <a:srgbClr val="111111"/>
                </a:solidFill>
                <a:latin typeface="Arial" panose="020B0604020202020204" pitchFamily="34" charset="0"/>
                <a:ea typeface="Arial" panose="020B0604020202020204" pitchFamily="34" charset="0"/>
                <a:cs typeface="Times New Roman" panose="02020603050405020304" pitchFamily="18" charset="0"/>
              </a:rPr>
              <a:t>Navngives af kommunen i Administrationsmodulet</a:t>
            </a:r>
          </a:p>
        </p:txBody>
      </p:sp>
    </p:spTree>
    <p:extLst>
      <p:ext uri="{BB962C8B-B14F-4D97-AF65-F5344CB8AC3E}">
        <p14:creationId xmlns:p14="http://schemas.microsoft.com/office/powerpoint/2010/main" val="43216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AE21123F-092E-5514-1784-F35834AC2D9A}"/>
              </a:ext>
            </a:extLst>
          </p:cNvPr>
          <p:cNvSpPr/>
          <p:nvPr/>
        </p:nvSpPr>
        <p:spPr>
          <a:xfrm>
            <a:off x="3776344" y="885697"/>
            <a:ext cx="4624251" cy="4070025"/>
          </a:xfrm>
          <a:prstGeom prst="rect">
            <a:avLst/>
          </a:prstGeom>
          <a:solidFill>
            <a:schemeClr val="accent2">
              <a:lumMod val="20000"/>
              <a:lumOff val="80000"/>
            </a:schemeClr>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endParaRPr lang="da-DK" sz="900" b="1" dirty="0">
              <a:solidFill>
                <a:srgbClr val="FFFFFF"/>
              </a:solidFill>
              <a:latin typeface="Arial"/>
              <a:cs typeface="Arial"/>
            </a:endParaRPr>
          </a:p>
        </p:txBody>
      </p:sp>
      <p:sp>
        <p:nvSpPr>
          <p:cNvPr id="2" name="Titel 1">
            <a:extLst>
              <a:ext uri="{FF2B5EF4-FFF2-40B4-BE49-F238E27FC236}">
                <a16:creationId xmlns:a16="http://schemas.microsoft.com/office/drawing/2014/main" id="{346211DF-4D74-7EBB-2F6A-4175EFCCFC07}"/>
              </a:ext>
            </a:extLst>
          </p:cNvPr>
          <p:cNvSpPr>
            <a:spLocks noGrp="1"/>
          </p:cNvSpPr>
          <p:nvPr>
            <p:ph type="title"/>
          </p:nvPr>
        </p:nvSpPr>
        <p:spPr>
          <a:xfrm>
            <a:off x="468314" y="408665"/>
            <a:ext cx="8207375" cy="647973"/>
          </a:xfrm>
        </p:spPr>
        <p:txBody>
          <a:bodyPr/>
          <a:lstStyle/>
          <a:p>
            <a:r>
              <a:rPr lang="da-DK" dirty="0"/>
              <a:t>Dataafgrænsning med brugersystemroller</a:t>
            </a:r>
          </a:p>
        </p:txBody>
      </p:sp>
      <p:sp>
        <p:nvSpPr>
          <p:cNvPr id="3" name="Pladsholder til tekst 2">
            <a:extLst>
              <a:ext uri="{FF2B5EF4-FFF2-40B4-BE49-F238E27FC236}">
                <a16:creationId xmlns:a16="http://schemas.microsoft.com/office/drawing/2014/main" id="{0497EF05-EDDC-58BC-8113-8AC8F73EF5DE}"/>
              </a:ext>
            </a:extLst>
          </p:cNvPr>
          <p:cNvSpPr>
            <a:spLocks noGrp="1"/>
          </p:cNvSpPr>
          <p:nvPr>
            <p:ph type="body" sz="quarter" idx="11"/>
          </p:nvPr>
        </p:nvSpPr>
        <p:spPr>
          <a:xfrm>
            <a:off x="468314" y="193038"/>
            <a:ext cx="4103687" cy="144190"/>
          </a:xfrm>
        </p:spPr>
        <p:txBody>
          <a:bodyPr/>
          <a:lstStyle/>
          <a:p>
            <a:r>
              <a:rPr lang="da-DK" dirty="0"/>
              <a:t>Infrastruktur i praksis</a:t>
            </a:r>
          </a:p>
        </p:txBody>
      </p:sp>
      <p:sp>
        <p:nvSpPr>
          <p:cNvPr id="4" name="Rektangel 3">
            <a:extLst>
              <a:ext uri="{FF2B5EF4-FFF2-40B4-BE49-F238E27FC236}">
                <a16:creationId xmlns:a16="http://schemas.microsoft.com/office/drawing/2014/main" id="{6C4D68F5-05BA-8845-E801-9AE1CA50291B}"/>
              </a:ext>
            </a:extLst>
          </p:cNvPr>
          <p:cNvSpPr/>
          <p:nvPr/>
        </p:nvSpPr>
        <p:spPr>
          <a:xfrm>
            <a:off x="786715" y="885697"/>
            <a:ext cx="2729141" cy="4070025"/>
          </a:xfrm>
          <a:prstGeom prst="rect">
            <a:avLst/>
          </a:prstGeom>
          <a:solidFill>
            <a:srgbClr val="D6E3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108000" rIns="68580" bIns="34290" numCol="1" spcCol="0" rtlCol="0" fromWordArt="0" anchor="t" anchorCtr="0" forceAA="0" compatLnSpc="1">
            <a:prstTxWarp prst="textNoShape">
              <a:avLst/>
            </a:prstTxWarp>
            <a:noAutofit/>
          </a:bodyPr>
          <a:lstStyle/>
          <a:p>
            <a:pPr algn="ctr" defTabSz="342900">
              <a:defRPr/>
            </a:pPr>
            <a:r>
              <a:rPr lang="da-DK" b="1" dirty="0">
                <a:solidFill>
                  <a:srgbClr val="111111"/>
                </a:solidFill>
                <a:latin typeface="Neue Haas Grotesk Text Pro" panose="020B0504020202020204" pitchFamily="34" charset="0"/>
              </a:rPr>
              <a:t>Brugersystemroller</a:t>
            </a:r>
          </a:p>
        </p:txBody>
      </p:sp>
      <p:sp>
        <p:nvSpPr>
          <p:cNvPr id="6" name="Rektangel 5">
            <a:extLst>
              <a:ext uri="{FF2B5EF4-FFF2-40B4-BE49-F238E27FC236}">
                <a16:creationId xmlns:a16="http://schemas.microsoft.com/office/drawing/2014/main" id="{39C0EEB7-A3A8-307A-81C5-5A525181876B}"/>
              </a:ext>
            </a:extLst>
          </p:cNvPr>
          <p:cNvSpPr/>
          <p:nvPr/>
        </p:nvSpPr>
        <p:spPr>
          <a:xfrm>
            <a:off x="1504477" y="1433176"/>
            <a:ext cx="1254734" cy="635678"/>
          </a:xfrm>
          <a:prstGeom prst="rect">
            <a:avLst/>
          </a:prstGeom>
          <a:solidFill>
            <a:srgbClr val="2356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defTabSz="342900">
              <a:defRPr/>
            </a:pPr>
            <a:endParaRPr lang="da-DK" sz="900" dirty="0">
              <a:solidFill>
                <a:srgbClr val="FFFFFF"/>
              </a:solidFill>
              <a:latin typeface="Neue Haas Grotesk Text Pro" panose="020B0504020202020204" pitchFamily="34" charset="0"/>
              <a:cs typeface="Arial"/>
            </a:endParaRPr>
          </a:p>
          <a:p>
            <a:pPr algn="ctr" defTabSz="342900">
              <a:defRPr/>
            </a:pPr>
            <a:endParaRPr lang="da-DK" sz="900" dirty="0">
              <a:solidFill>
                <a:srgbClr val="FFFFFF"/>
              </a:solidFill>
              <a:latin typeface="Neue Haas Grotesk Text Pro" panose="020B0504020202020204" pitchFamily="34" charset="0"/>
              <a:cs typeface="Arial"/>
            </a:endParaRPr>
          </a:p>
          <a:p>
            <a:pPr algn="ctr" defTabSz="342900">
              <a:defRPr/>
            </a:pPr>
            <a:r>
              <a:rPr lang="da-DK" sz="900" dirty="0">
                <a:solidFill>
                  <a:srgbClr val="FFFFFF"/>
                </a:solidFill>
                <a:latin typeface="Neue Haas Grotesk Text Pro" panose="020B0504020202020204" pitchFamily="34" charset="0"/>
                <a:cs typeface="Arial"/>
              </a:rPr>
              <a:t>Brugersystemrolle</a:t>
            </a:r>
          </a:p>
        </p:txBody>
      </p:sp>
      <p:pic>
        <p:nvPicPr>
          <p:cNvPr id="7" name="Grafik 6" descr="Billet kontur">
            <a:extLst>
              <a:ext uri="{FF2B5EF4-FFF2-40B4-BE49-F238E27FC236}">
                <a16:creationId xmlns:a16="http://schemas.microsoft.com/office/drawing/2014/main" id="{8514D6E4-F71B-5CE4-D975-32ED6271DA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65110" y="1415426"/>
            <a:ext cx="533467" cy="533467"/>
          </a:xfrm>
          <a:prstGeom prst="rect">
            <a:avLst/>
          </a:prstGeom>
        </p:spPr>
      </p:pic>
      <p:sp>
        <p:nvSpPr>
          <p:cNvPr id="11" name="Tekstfelt 10">
            <a:extLst>
              <a:ext uri="{FF2B5EF4-FFF2-40B4-BE49-F238E27FC236}">
                <a16:creationId xmlns:a16="http://schemas.microsoft.com/office/drawing/2014/main" id="{263212C2-A103-EB56-1523-796A02B1E312}"/>
              </a:ext>
            </a:extLst>
          </p:cNvPr>
          <p:cNvSpPr txBox="1"/>
          <p:nvPr/>
        </p:nvSpPr>
        <p:spPr>
          <a:xfrm>
            <a:off x="985561" y="2197837"/>
            <a:ext cx="2331449" cy="2501647"/>
          </a:xfrm>
          <a:prstGeom prst="rect">
            <a:avLst/>
          </a:prstGeom>
          <a:noFill/>
        </p:spPr>
        <p:txBody>
          <a:bodyPr wrap="square" rtlCol="0">
            <a:spAutoFit/>
          </a:bodyPr>
          <a:lstStyle/>
          <a:p>
            <a:pPr marL="214313" indent="-214313" defTabSz="685800">
              <a:lnSpc>
                <a:spcPct val="107000"/>
              </a:lnSpc>
              <a:buClr>
                <a:srgbClr val="EB052F"/>
              </a:buClr>
              <a:buFont typeface="Wingdings" panose="05000000000000000000" pitchFamily="2" charset="2"/>
              <a:buChar char="§"/>
              <a:defRPr/>
            </a:pPr>
            <a:r>
              <a:rPr lang="fo-FO" sz="1050" dirty="0">
                <a:solidFill>
                  <a:prstClr val="black"/>
                </a:solidFill>
                <a:latin typeface="Neue Haas Grotesk Text Pro" panose="020B0504020202020204" pitchFamily="34" charset="0"/>
                <a:ea typeface="Arial" panose="020B0604020202020204" pitchFamily="34" charset="0"/>
                <a:cs typeface="Times New Roman" panose="02020603050405020304" pitchFamily="18" charset="0"/>
              </a:rPr>
              <a:t>er en funktion eller operation der kan udføres i fagystemet</a:t>
            </a:r>
          </a:p>
          <a:p>
            <a:pPr defTabSz="685800">
              <a:lnSpc>
                <a:spcPct val="107000"/>
              </a:lnSpc>
              <a:buClr>
                <a:srgbClr val="EB052F"/>
              </a:buClr>
              <a:defRPr/>
            </a:pPr>
            <a:r>
              <a:rPr lang="fo-FO" sz="1050" dirty="0">
                <a:solidFill>
                  <a:prstClr val="black"/>
                </a:solidFill>
                <a:latin typeface="Neue Haas Grotesk Text Pro" panose="020B0504020202020204" pitchFamily="34" charset="0"/>
                <a:ea typeface="Arial" panose="020B0604020202020204" pitchFamily="34" charset="0"/>
                <a:cs typeface="Times New Roman" panose="02020603050405020304" pitchFamily="18" charset="0"/>
              </a:rPr>
              <a:t> </a:t>
            </a:r>
          </a:p>
          <a:p>
            <a:pPr marL="214313" indent="-214313" defTabSz="685800">
              <a:lnSpc>
                <a:spcPct val="107000"/>
              </a:lnSpc>
              <a:buClr>
                <a:srgbClr val="EB052F"/>
              </a:buClr>
              <a:buFont typeface="Wingdings" panose="05000000000000000000" pitchFamily="2" charset="2"/>
              <a:buChar char="§"/>
              <a:defRPr/>
            </a:pPr>
            <a:r>
              <a:rPr lang="fo-FO" sz="1050" dirty="0">
                <a:solidFill>
                  <a:prstClr val="black"/>
                </a:solidFill>
                <a:latin typeface="Neue Haas Grotesk Text Pro" panose="020B0504020202020204" pitchFamily="34" charset="0"/>
                <a:ea typeface="Arial" panose="020B0604020202020204" pitchFamily="34" charset="0"/>
                <a:cs typeface="Times New Roman" panose="02020603050405020304" pitchFamily="18" charset="0"/>
              </a:rPr>
              <a:t>er defineret og navngivet af leverandøren af fagsystemet  </a:t>
            </a:r>
          </a:p>
          <a:p>
            <a:pPr defTabSz="685800">
              <a:lnSpc>
                <a:spcPct val="107000"/>
              </a:lnSpc>
              <a:buClr>
                <a:srgbClr val="EB052F"/>
              </a:buClr>
              <a:defRPr/>
            </a:pPr>
            <a:endParaRPr lang="fo-FO" sz="1050" dirty="0">
              <a:solidFill>
                <a:prstClr val="black"/>
              </a:solidFill>
              <a:latin typeface="Neue Haas Grotesk Text Pro" panose="020B0504020202020204" pitchFamily="34" charset="0"/>
              <a:ea typeface="Arial" panose="020B0604020202020204" pitchFamily="34" charset="0"/>
              <a:cs typeface="Times New Roman" panose="02020603050405020304" pitchFamily="18" charset="0"/>
            </a:endParaRPr>
          </a:p>
          <a:p>
            <a:pPr marL="214313" indent="-214313" defTabSz="685800">
              <a:lnSpc>
                <a:spcPct val="107000"/>
              </a:lnSpc>
              <a:buClr>
                <a:srgbClr val="EB052F"/>
              </a:buClr>
              <a:buFont typeface="Wingdings" panose="05000000000000000000" pitchFamily="2" charset="2"/>
              <a:buChar char="§"/>
              <a:defRPr/>
            </a:pPr>
            <a:r>
              <a:rPr lang="fo-FO" sz="1050" dirty="0">
                <a:solidFill>
                  <a:prstClr val="black"/>
                </a:solidFill>
                <a:latin typeface="Neue Haas Grotesk Text Pro" panose="020B0504020202020204" pitchFamily="34" charset="0"/>
                <a:ea typeface="Arial" panose="020B0604020202020204" pitchFamily="34" charset="0"/>
                <a:cs typeface="Times New Roman" panose="02020603050405020304" pitchFamily="18" charset="0"/>
              </a:rPr>
              <a:t>er udstillet af leverandøren i Administrationsmodulet</a:t>
            </a:r>
          </a:p>
          <a:p>
            <a:pPr defTabSz="685800">
              <a:lnSpc>
                <a:spcPct val="107000"/>
              </a:lnSpc>
              <a:buClr>
                <a:srgbClr val="EB052F"/>
              </a:buClr>
              <a:defRPr/>
            </a:pPr>
            <a:endParaRPr lang="fo-FO" sz="1050" dirty="0">
              <a:solidFill>
                <a:prstClr val="black"/>
              </a:solidFill>
              <a:latin typeface="Neue Haas Grotesk Text Pro" panose="020B0504020202020204" pitchFamily="34" charset="0"/>
              <a:ea typeface="Arial" panose="020B0604020202020204" pitchFamily="34" charset="0"/>
              <a:cs typeface="Times New Roman" panose="02020603050405020304" pitchFamily="18" charset="0"/>
            </a:endParaRPr>
          </a:p>
          <a:p>
            <a:pPr marL="214313" indent="-214313" defTabSz="685800">
              <a:lnSpc>
                <a:spcPct val="107000"/>
              </a:lnSpc>
              <a:buClr>
                <a:srgbClr val="EB052F"/>
              </a:buClr>
              <a:buFont typeface="Wingdings" panose="05000000000000000000" pitchFamily="2" charset="2"/>
              <a:buChar char="§"/>
              <a:defRPr/>
            </a:pPr>
            <a:r>
              <a:rPr lang="fo-FO" sz="1050" dirty="0">
                <a:solidFill>
                  <a:prstClr val="black"/>
                </a:solidFill>
                <a:latin typeface="Neue Haas Grotesk Text Pro" panose="020B0504020202020204" pitchFamily="34" charset="0"/>
                <a:ea typeface="Arial" panose="020B0604020202020204" pitchFamily="34" charset="0"/>
                <a:cs typeface="Times New Roman" panose="02020603050405020304" pitchFamily="18" charset="0"/>
              </a:rPr>
              <a:t>kan dataafgrænses hvis det er forretningsmæssigt relevant på </a:t>
            </a:r>
            <a:r>
              <a:rPr lang="fo-FO" sz="1050" b="1" u="sng" dirty="0">
                <a:solidFill>
                  <a:srgbClr val="EB052F"/>
                </a:solidFill>
                <a:latin typeface="Neue Haas Grotesk Text Pro" panose="020B0504020202020204" pitchFamily="34" charset="0"/>
                <a:ea typeface="Arial" panose="020B0604020202020204" pitchFamily="34" charset="0"/>
                <a:cs typeface="Times New Roman" panose="02020603050405020304" pitchFamily="18" charset="0"/>
              </a:rPr>
              <a:t>KLE</a:t>
            </a:r>
            <a:r>
              <a:rPr lang="fo-FO" sz="1050" dirty="0">
                <a:solidFill>
                  <a:srgbClr val="EB052F"/>
                </a:solidFill>
                <a:latin typeface="Neue Haas Grotesk Text Pro" panose="020B0504020202020204" pitchFamily="34" charset="0"/>
                <a:ea typeface="Arial" panose="020B0604020202020204" pitchFamily="34" charset="0"/>
                <a:cs typeface="Times New Roman" panose="02020603050405020304" pitchFamily="18" charset="0"/>
              </a:rPr>
              <a:t>,</a:t>
            </a:r>
            <a:r>
              <a:rPr lang="fo-FO" sz="1050" dirty="0">
                <a:solidFill>
                  <a:prstClr val="black"/>
                </a:solidFill>
                <a:latin typeface="Neue Haas Grotesk Text Pro" panose="020B0504020202020204" pitchFamily="34" charset="0"/>
                <a:ea typeface="Arial" panose="020B0604020202020204" pitchFamily="34" charset="0"/>
                <a:cs typeface="Times New Roman" panose="02020603050405020304" pitchFamily="18" charset="0"/>
              </a:rPr>
              <a:t> Organisationsenhed og/eller følsomhed (=dataafgrænsningstyper)</a:t>
            </a:r>
          </a:p>
        </p:txBody>
      </p:sp>
      <p:sp>
        <p:nvSpPr>
          <p:cNvPr id="15" name="Tekstfelt 14">
            <a:extLst>
              <a:ext uri="{FF2B5EF4-FFF2-40B4-BE49-F238E27FC236}">
                <a16:creationId xmlns:a16="http://schemas.microsoft.com/office/drawing/2014/main" id="{5C084DFF-9A22-079D-9C04-D73C43BE0A18}"/>
              </a:ext>
            </a:extLst>
          </p:cNvPr>
          <p:cNvSpPr txBox="1"/>
          <p:nvPr/>
        </p:nvSpPr>
        <p:spPr>
          <a:xfrm>
            <a:off x="3978001" y="947629"/>
            <a:ext cx="1802314" cy="507831"/>
          </a:xfrm>
          <a:prstGeom prst="rect">
            <a:avLst/>
          </a:prstGeom>
          <a:noFill/>
        </p:spPr>
        <p:txBody>
          <a:bodyPr wrap="square" rtlCol="0">
            <a:spAutoFit/>
          </a:bodyPr>
          <a:lstStyle/>
          <a:p>
            <a:pPr algn="ctr" defTabSz="342900"/>
            <a:r>
              <a:rPr lang="da-DK" sz="1350" b="1" dirty="0">
                <a:solidFill>
                  <a:srgbClr val="111111"/>
                </a:solidFill>
                <a:latin typeface="Neue Haas Grotesk Text Pro" panose="020B0504020202020204" pitchFamily="34" charset="0"/>
              </a:rPr>
              <a:t>Eksempler på brugersystemroller</a:t>
            </a:r>
          </a:p>
        </p:txBody>
      </p:sp>
      <p:sp>
        <p:nvSpPr>
          <p:cNvPr id="8" name="Rektangel 7">
            <a:extLst>
              <a:ext uri="{FF2B5EF4-FFF2-40B4-BE49-F238E27FC236}">
                <a16:creationId xmlns:a16="http://schemas.microsoft.com/office/drawing/2014/main" id="{98E0B91B-BEE5-1C5E-FBC3-FCB4BD11719F}"/>
              </a:ext>
            </a:extLst>
          </p:cNvPr>
          <p:cNvSpPr/>
          <p:nvPr/>
        </p:nvSpPr>
        <p:spPr>
          <a:xfrm>
            <a:off x="6432212" y="1480509"/>
            <a:ext cx="1044023" cy="628618"/>
          </a:xfrm>
          <a:prstGeom prst="rect">
            <a:avLst/>
          </a:prstGeom>
          <a:solidFill>
            <a:schemeClr val="accent2"/>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r>
              <a:rPr lang="da-DK" sz="900" b="1" dirty="0">
                <a:solidFill>
                  <a:srgbClr val="FFFFFF"/>
                </a:solidFill>
                <a:latin typeface="Neue Haas Grotesk Text Pro" panose="020B0504020202020204" pitchFamily="34" charset="0"/>
                <a:cs typeface="Arial"/>
              </a:rPr>
              <a:t>KLE = </a:t>
            </a:r>
          </a:p>
          <a:p>
            <a:pPr algn="ctr" defTabSz="342900"/>
            <a:r>
              <a:rPr lang="da-DK" sz="900" b="1" dirty="0">
                <a:solidFill>
                  <a:srgbClr val="FFFFFF"/>
                </a:solidFill>
                <a:latin typeface="Neue Haas Grotesk Text Pro" panose="020B0504020202020204" pitchFamily="34" charset="0"/>
                <a:cs typeface="Arial"/>
              </a:rPr>
              <a:t>32.16.42</a:t>
            </a:r>
          </a:p>
        </p:txBody>
      </p:sp>
      <p:sp>
        <p:nvSpPr>
          <p:cNvPr id="9" name="Rektangel 8">
            <a:extLst>
              <a:ext uri="{FF2B5EF4-FFF2-40B4-BE49-F238E27FC236}">
                <a16:creationId xmlns:a16="http://schemas.microsoft.com/office/drawing/2014/main" id="{96E67EC6-A58C-3B06-6205-5914AE69A45A}"/>
              </a:ext>
            </a:extLst>
          </p:cNvPr>
          <p:cNvSpPr/>
          <p:nvPr/>
        </p:nvSpPr>
        <p:spPr>
          <a:xfrm>
            <a:off x="6432213" y="2184612"/>
            <a:ext cx="1044023" cy="628618"/>
          </a:xfrm>
          <a:prstGeom prst="rect">
            <a:avLst/>
          </a:prstGeom>
          <a:solidFill>
            <a:schemeClr val="accent2"/>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r>
              <a:rPr lang="da-DK" sz="900" b="1" dirty="0">
                <a:solidFill>
                  <a:srgbClr val="FFFFFF"/>
                </a:solidFill>
                <a:latin typeface="Neue Haas Grotesk Text Pro" panose="020B0504020202020204" pitchFamily="34" charset="0"/>
                <a:cs typeface="Arial"/>
              </a:rPr>
              <a:t>Organisations-enhed=</a:t>
            </a:r>
          </a:p>
          <a:p>
            <a:pPr algn="ctr" defTabSz="342900"/>
            <a:r>
              <a:rPr lang="da-DK" sz="900" b="1" dirty="0">
                <a:solidFill>
                  <a:srgbClr val="FFFFFF"/>
                </a:solidFill>
                <a:latin typeface="Neue Haas Grotesk Text Pro" panose="020B0504020202020204" pitchFamily="34" charset="0"/>
                <a:cs typeface="Arial"/>
              </a:rPr>
              <a:t>Borgerservice</a:t>
            </a:r>
          </a:p>
        </p:txBody>
      </p:sp>
      <p:sp>
        <p:nvSpPr>
          <p:cNvPr id="10" name="Rektangel 9">
            <a:extLst>
              <a:ext uri="{FF2B5EF4-FFF2-40B4-BE49-F238E27FC236}">
                <a16:creationId xmlns:a16="http://schemas.microsoft.com/office/drawing/2014/main" id="{F3689EA3-4D29-F25D-B259-56B7795A4BE8}"/>
              </a:ext>
            </a:extLst>
          </p:cNvPr>
          <p:cNvSpPr/>
          <p:nvPr/>
        </p:nvSpPr>
        <p:spPr>
          <a:xfrm>
            <a:off x="6432212" y="2888717"/>
            <a:ext cx="1044023" cy="628618"/>
          </a:xfrm>
          <a:prstGeom prst="rect">
            <a:avLst/>
          </a:prstGeom>
          <a:solidFill>
            <a:schemeClr val="accent2"/>
          </a:solidFill>
          <a:ln w="285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r>
              <a:rPr lang="da-DK" sz="900" b="1" dirty="0">
                <a:solidFill>
                  <a:srgbClr val="FFFFFF"/>
                </a:solidFill>
                <a:latin typeface="Neue Haas Grotesk Text Pro" panose="020B0504020202020204" pitchFamily="34" charset="0"/>
                <a:cs typeface="Arial"/>
              </a:rPr>
              <a:t>Følsomhed=</a:t>
            </a:r>
          </a:p>
          <a:p>
            <a:pPr algn="ctr" defTabSz="342900"/>
            <a:r>
              <a:rPr lang="da-DK" sz="900" b="1" dirty="0" err="1">
                <a:solidFill>
                  <a:srgbClr val="FFFFFF"/>
                </a:solidFill>
                <a:latin typeface="Neue Haas Grotesk Text Pro" panose="020B0504020202020204" pitchFamily="34" charset="0"/>
                <a:cs typeface="Arial"/>
              </a:rPr>
              <a:t>Person-følsomme</a:t>
            </a:r>
            <a:r>
              <a:rPr lang="da-DK" sz="900" b="1" dirty="0">
                <a:solidFill>
                  <a:srgbClr val="FFFFFF"/>
                </a:solidFill>
                <a:latin typeface="Neue Haas Grotesk Text Pro" panose="020B0504020202020204" pitchFamily="34" charset="0"/>
                <a:cs typeface="Arial"/>
              </a:rPr>
              <a:t> data</a:t>
            </a:r>
          </a:p>
        </p:txBody>
      </p:sp>
      <p:sp>
        <p:nvSpPr>
          <p:cNvPr id="12" name="Rektangel 11">
            <a:extLst>
              <a:ext uri="{FF2B5EF4-FFF2-40B4-BE49-F238E27FC236}">
                <a16:creationId xmlns:a16="http://schemas.microsoft.com/office/drawing/2014/main" id="{5E4DC81F-CA45-9BED-0B78-5F91B8158FF3}"/>
              </a:ext>
            </a:extLst>
          </p:cNvPr>
          <p:cNvSpPr/>
          <p:nvPr/>
        </p:nvSpPr>
        <p:spPr>
          <a:xfrm>
            <a:off x="4253119" y="1442080"/>
            <a:ext cx="1254734" cy="635678"/>
          </a:xfrm>
          <a:prstGeom prst="rect">
            <a:avLst/>
          </a:prstGeom>
          <a:solidFill>
            <a:srgbClr val="2356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defTabSz="342900">
              <a:defRPr/>
            </a:pPr>
            <a:endParaRPr lang="da-DK" sz="900" dirty="0">
              <a:solidFill>
                <a:srgbClr val="FFFFFF"/>
              </a:solidFill>
              <a:latin typeface="Neue Haas Grotesk Text Pro" panose="020B0504020202020204" pitchFamily="34" charset="0"/>
              <a:cs typeface="Arial"/>
            </a:endParaRPr>
          </a:p>
          <a:p>
            <a:pPr algn="ctr" defTabSz="342900">
              <a:defRPr/>
            </a:pPr>
            <a:endParaRPr lang="da-DK" sz="900" dirty="0">
              <a:solidFill>
                <a:srgbClr val="FFFFFF"/>
              </a:solidFill>
              <a:latin typeface="Neue Haas Grotesk Text Pro" panose="020B0504020202020204" pitchFamily="34" charset="0"/>
              <a:cs typeface="Arial"/>
            </a:endParaRPr>
          </a:p>
          <a:p>
            <a:pPr algn="ctr" defTabSz="342900">
              <a:defRPr/>
            </a:pPr>
            <a:r>
              <a:rPr lang="da-DK" sz="900" dirty="0">
                <a:solidFill>
                  <a:srgbClr val="FFFFFF"/>
                </a:solidFill>
                <a:latin typeface="Neue Haas Grotesk Text Pro" panose="020B0504020202020204" pitchFamily="34" charset="0"/>
                <a:cs typeface="Arial"/>
              </a:rPr>
              <a:t>Læs sag</a:t>
            </a:r>
          </a:p>
        </p:txBody>
      </p:sp>
      <p:pic>
        <p:nvPicPr>
          <p:cNvPr id="17" name="Grafik 16" descr="Billet kontur">
            <a:extLst>
              <a:ext uri="{FF2B5EF4-FFF2-40B4-BE49-F238E27FC236}">
                <a16:creationId xmlns:a16="http://schemas.microsoft.com/office/drawing/2014/main" id="{FE49D8E4-9437-6363-1FA9-E83027F994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3753" y="1424330"/>
            <a:ext cx="533467" cy="533467"/>
          </a:xfrm>
          <a:prstGeom prst="rect">
            <a:avLst/>
          </a:prstGeom>
        </p:spPr>
      </p:pic>
      <p:sp>
        <p:nvSpPr>
          <p:cNvPr id="19" name="Rektangel 18">
            <a:extLst>
              <a:ext uri="{FF2B5EF4-FFF2-40B4-BE49-F238E27FC236}">
                <a16:creationId xmlns:a16="http://schemas.microsoft.com/office/drawing/2014/main" id="{6E30C217-B4A5-889C-CF0D-1F59C27535F0}"/>
              </a:ext>
            </a:extLst>
          </p:cNvPr>
          <p:cNvSpPr/>
          <p:nvPr/>
        </p:nvSpPr>
        <p:spPr>
          <a:xfrm>
            <a:off x="4243414" y="2132770"/>
            <a:ext cx="1254734" cy="635678"/>
          </a:xfrm>
          <a:prstGeom prst="rect">
            <a:avLst/>
          </a:prstGeom>
          <a:solidFill>
            <a:srgbClr val="2356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defTabSz="342900">
              <a:defRPr/>
            </a:pPr>
            <a:endParaRPr lang="da-DK" sz="900" dirty="0">
              <a:solidFill>
                <a:srgbClr val="FFFFFF"/>
              </a:solidFill>
              <a:latin typeface="Neue Haas Grotesk Text Pro" panose="020B0504020202020204" pitchFamily="34" charset="0"/>
              <a:cs typeface="Arial"/>
            </a:endParaRPr>
          </a:p>
          <a:p>
            <a:pPr algn="ctr" defTabSz="342900">
              <a:defRPr/>
            </a:pPr>
            <a:endParaRPr lang="da-DK" sz="900" dirty="0">
              <a:solidFill>
                <a:srgbClr val="FFFFFF"/>
              </a:solidFill>
              <a:latin typeface="Neue Haas Grotesk Text Pro" panose="020B0504020202020204" pitchFamily="34" charset="0"/>
              <a:cs typeface="Arial"/>
            </a:endParaRPr>
          </a:p>
          <a:p>
            <a:pPr algn="ctr" defTabSz="342900">
              <a:defRPr/>
            </a:pPr>
            <a:r>
              <a:rPr lang="da-DK" sz="900" dirty="0">
                <a:solidFill>
                  <a:srgbClr val="FFFFFF"/>
                </a:solidFill>
                <a:latin typeface="Neue Haas Grotesk Text Pro" panose="020B0504020202020204" pitchFamily="34" charset="0"/>
                <a:cs typeface="Arial"/>
              </a:rPr>
              <a:t>Skriv sag</a:t>
            </a:r>
          </a:p>
        </p:txBody>
      </p:sp>
      <p:pic>
        <p:nvPicPr>
          <p:cNvPr id="20" name="Grafik 19" descr="Billet kontur">
            <a:extLst>
              <a:ext uri="{FF2B5EF4-FFF2-40B4-BE49-F238E27FC236}">
                <a16:creationId xmlns:a16="http://schemas.microsoft.com/office/drawing/2014/main" id="{3C0ECD1E-C148-C957-5A2C-81093A9926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4048" y="2115020"/>
            <a:ext cx="533467" cy="533467"/>
          </a:xfrm>
          <a:prstGeom prst="rect">
            <a:avLst/>
          </a:prstGeom>
        </p:spPr>
      </p:pic>
      <p:sp>
        <p:nvSpPr>
          <p:cNvPr id="21" name="Rektangel 20">
            <a:extLst>
              <a:ext uri="{FF2B5EF4-FFF2-40B4-BE49-F238E27FC236}">
                <a16:creationId xmlns:a16="http://schemas.microsoft.com/office/drawing/2014/main" id="{4A29AAA6-861A-5A9C-0CC8-6EF1B52791A4}"/>
              </a:ext>
            </a:extLst>
          </p:cNvPr>
          <p:cNvSpPr/>
          <p:nvPr/>
        </p:nvSpPr>
        <p:spPr>
          <a:xfrm>
            <a:off x="4253119" y="2821144"/>
            <a:ext cx="1254734" cy="635678"/>
          </a:xfrm>
          <a:prstGeom prst="rect">
            <a:avLst/>
          </a:prstGeom>
          <a:solidFill>
            <a:srgbClr val="2356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defTabSz="342900">
              <a:defRPr/>
            </a:pPr>
            <a:endParaRPr lang="da-DK" sz="900" dirty="0">
              <a:solidFill>
                <a:srgbClr val="FFFFFF"/>
              </a:solidFill>
              <a:latin typeface="Neue Haas Grotesk Text Pro" panose="020B0504020202020204" pitchFamily="34" charset="0"/>
              <a:cs typeface="Arial"/>
            </a:endParaRPr>
          </a:p>
          <a:p>
            <a:pPr algn="ctr" defTabSz="342900">
              <a:defRPr/>
            </a:pPr>
            <a:endParaRPr lang="da-DK" sz="900" dirty="0">
              <a:solidFill>
                <a:srgbClr val="FFFFFF"/>
              </a:solidFill>
              <a:latin typeface="Neue Haas Grotesk Text Pro" panose="020B0504020202020204" pitchFamily="34" charset="0"/>
              <a:cs typeface="Arial"/>
            </a:endParaRPr>
          </a:p>
          <a:p>
            <a:pPr algn="ctr" defTabSz="342900">
              <a:defRPr/>
            </a:pPr>
            <a:r>
              <a:rPr lang="da-DK" sz="900" dirty="0">
                <a:solidFill>
                  <a:srgbClr val="FFFFFF"/>
                </a:solidFill>
                <a:latin typeface="Neue Haas Grotesk Text Pro" panose="020B0504020202020204" pitchFamily="34" charset="0"/>
                <a:cs typeface="Arial"/>
              </a:rPr>
              <a:t>Administrator</a:t>
            </a:r>
          </a:p>
        </p:txBody>
      </p:sp>
      <p:pic>
        <p:nvPicPr>
          <p:cNvPr id="22" name="Grafik 21" descr="Billet kontur">
            <a:extLst>
              <a:ext uri="{FF2B5EF4-FFF2-40B4-BE49-F238E27FC236}">
                <a16:creationId xmlns:a16="http://schemas.microsoft.com/office/drawing/2014/main" id="{329137FC-E112-8C7D-4BE6-29E607DBD5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3753" y="2803395"/>
            <a:ext cx="533467" cy="533467"/>
          </a:xfrm>
          <a:prstGeom prst="rect">
            <a:avLst/>
          </a:prstGeom>
        </p:spPr>
      </p:pic>
      <p:sp>
        <p:nvSpPr>
          <p:cNvPr id="23" name="Rektangel 22">
            <a:extLst>
              <a:ext uri="{FF2B5EF4-FFF2-40B4-BE49-F238E27FC236}">
                <a16:creationId xmlns:a16="http://schemas.microsoft.com/office/drawing/2014/main" id="{4B9973F5-A2BE-BC0E-F6FD-CC37A906E8D3}"/>
              </a:ext>
            </a:extLst>
          </p:cNvPr>
          <p:cNvSpPr/>
          <p:nvPr/>
        </p:nvSpPr>
        <p:spPr>
          <a:xfrm>
            <a:off x="4253119" y="3509519"/>
            <a:ext cx="1254734" cy="635678"/>
          </a:xfrm>
          <a:prstGeom prst="rect">
            <a:avLst/>
          </a:prstGeom>
          <a:solidFill>
            <a:srgbClr val="2356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defTabSz="342900">
              <a:defRPr/>
            </a:pPr>
            <a:endParaRPr lang="da-DK" sz="900" dirty="0">
              <a:solidFill>
                <a:srgbClr val="FFFFFF"/>
              </a:solidFill>
              <a:latin typeface="Neue Haas Grotesk Text Pro" panose="020B0504020202020204" pitchFamily="34" charset="0"/>
              <a:cs typeface="Arial"/>
            </a:endParaRPr>
          </a:p>
          <a:p>
            <a:pPr algn="ctr" defTabSz="342900">
              <a:defRPr/>
            </a:pPr>
            <a:endParaRPr lang="da-DK" sz="900" dirty="0">
              <a:solidFill>
                <a:srgbClr val="FFFFFF"/>
              </a:solidFill>
              <a:latin typeface="Neue Haas Grotesk Text Pro" panose="020B0504020202020204" pitchFamily="34" charset="0"/>
              <a:cs typeface="Arial"/>
            </a:endParaRPr>
          </a:p>
          <a:p>
            <a:pPr algn="ctr" defTabSz="342900">
              <a:defRPr/>
            </a:pPr>
            <a:r>
              <a:rPr lang="da-DK" sz="900" dirty="0">
                <a:solidFill>
                  <a:srgbClr val="FFFFFF"/>
                </a:solidFill>
                <a:latin typeface="Neue Haas Grotesk Text Pro" panose="020B0504020202020204" pitchFamily="34" charset="0"/>
                <a:cs typeface="Arial"/>
              </a:rPr>
              <a:t>Sagsbehandler</a:t>
            </a:r>
          </a:p>
        </p:txBody>
      </p:sp>
      <p:pic>
        <p:nvPicPr>
          <p:cNvPr id="24" name="Grafik 23" descr="Billet kontur">
            <a:extLst>
              <a:ext uri="{FF2B5EF4-FFF2-40B4-BE49-F238E27FC236}">
                <a16:creationId xmlns:a16="http://schemas.microsoft.com/office/drawing/2014/main" id="{A5C3F6F4-E93E-27E1-CEC2-3144AE289C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3753" y="3491769"/>
            <a:ext cx="533467" cy="533467"/>
          </a:xfrm>
          <a:prstGeom prst="rect">
            <a:avLst/>
          </a:prstGeom>
        </p:spPr>
      </p:pic>
      <p:sp>
        <p:nvSpPr>
          <p:cNvPr id="25" name="Rektangel 24">
            <a:extLst>
              <a:ext uri="{FF2B5EF4-FFF2-40B4-BE49-F238E27FC236}">
                <a16:creationId xmlns:a16="http://schemas.microsoft.com/office/drawing/2014/main" id="{25316FE8-EC25-AC92-3FFE-05FDD0107FF7}"/>
              </a:ext>
            </a:extLst>
          </p:cNvPr>
          <p:cNvSpPr/>
          <p:nvPr/>
        </p:nvSpPr>
        <p:spPr>
          <a:xfrm>
            <a:off x="4243414" y="4212787"/>
            <a:ext cx="1254734" cy="635678"/>
          </a:xfrm>
          <a:prstGeom prst="rect">
            <a:avLst/>
          </a:prstGeom>
          <a:solidFill>
            <a:srgbClr val="2356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defTabSz="342900">
              <a:defRPr/>
            </a:pPr>
            <a:endParaRPr lang="da-DK" sz="900" dirty="0">
              <a:solidFill>
                <a:srgbClr val="FFFFFF"/>
              </a:solidFill>
              <a:latin typeface="Neue Haas Grotesk Text Pro" panose="020B0504020202020204" pitchFamily="34" charset="0"/>
              <a:cs typeface="Arial"/>
            </a:endParaRPr>
          </a:p>
          <a:p>
            <a:pPr algn="ctr" defTabSz="342900">
              <a:defRPr/>
            </a:pPr>
            <a:endParaRPr lang="da-DK" sz="900" dirty="0">
              <a:solidFill>
                <a:srgbClr val="FFFFFF"/>
              </a:solidFill>
              <a:latin typeface="Neue Haas Grotesk Text Pro" panose="020B0504020202020204" pitchFamily="34" charset="0"/>
              <a:cs typeface="Arial"/>
            </a:endParaRPr>
          </a:p>
          <a:p>
            <a:pPr algn="ctr" defTabSz="342900">
              <a:defRPr/>
            </a:pPr>
            <a:r>
              <a:rPr lang="da-DK" sz="900" dirty="0">
                <a:solidFill>
                  <a:srgbClr val="FFFFFF"/>
                </a:solidFill>
                <a:latin typeface="Neue Haas Grotesk Text Pro" panose="020B0504020202020204" pitchFamily="34" charset="0"/>
                <a:cs typeface="Arial"/>
              </a:rPr>
              <a:t>Leder</a:t>
            </a:r>
          </a:p>
        </p:txBody>
      </p:sp>
      <p:pic>
        <p:nvPicPr>
          <p:cNvPr id="26" name="Grafik 25" descr="Billet kontur">
            <a:extLst>
              <a:ext uri="{FF2B5EF4-FFF2-40B4-BE49-F238E27FC236}">
                <a16:creationId xmlns:a16="http://schemas.microsoft.com/office/drawing/2014/main" id="{28E0B9D4-7393-E74A-ECE6-25B44EF564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21057" y="4179866"/>
            <a:ext cx="533467" cy="533467"/>
          </a:xfrm>
          <a:prstGeom prst="rect">
            <a:avLst/>
          </a:prstGeom>
        </p:spPr>
      </p:pic>
      <p:cxnSp>
        <p:nvCxnSpPr>
          <p:cNvPr id="28" name="Lige pilforbindelse 27">
            <a:extLst>
              <a:ext uri="{FF2B5EF4-FFF2-40B4-BE49-F238E27FC236}">
                <a16:creationId xmlns:a16="http://schemas.microsoft.com/office/drawing/2014/main" id="{E2778BE4-AA22-C167-FF7B-EC1FD2C4C7C6}"/>
              </a:ext>
            </a:extLst>
          </p:cNvPr>
          <p:cNvCxnSpPr>
            <a:stCxn id="12" idx="3"/>
            <a:endCxn id="8" idx="1"/>
          </p:cNvCxnSpPr>
          <p:nvPr/>
        </p:nvCxnSpPr>
        <p:spPr bwMode="auto">
          <a:xfrm>
            <a:off x="5507853" y="1759919"/>
            <a:ext cx="924359" cy="34899"/>
          </a:xfrm>
          <a:prstGeom prst="straightConnector1">
            <a:avLst/>
          </a:prstGeom>
          <a:noFill/>
          <a:ln w="28575" algn="ctr">
            <a:solidFill>
              <a:schemeClr val="tx1"/>
            </a:solidFill>
            <a:prstDash val="sysDot"/>
            <a:round/>
            <a:headEnd type="none" w="med" len="med"/>
            <a:tailEnd type="triangle"/>
          </a:ln>
          <a:extLst>
            <a:ext uri="{909E8E84-426E-40dd-AFC4-6F175D3DCCD1}">
              <a14:hiddenFill xmlns:a14="http://schemas.microsoft.com/office/drawing/2010/main" xmlns="">
                <a:noFill/>
              </a14:hiddenFill>
            </a:ext>
          </a:extLst>
        </p:spPr>
      </p:cxnSp>
      <p:cxnSp>
        <p:nvCxnSpPr>
          <p:cNvPr id="32" name="Lige pilforbindelse 31">
            <a:extLst>
              <a:ext uri="{FF2B5EF4-FFF2-40B4-BE49-F238E27FC236}">
                <a16:creationId xmlns:a16="http://schemas.microsoft.com/office/drawing/2014/main" id="{4CF39EE0-21AA-B5E6-D991-5A2847EBC61A}"/>
              </a:ext>
            </a:extLst>
          </p:cNvPr>
          <p:cNvCxnSpPr>
            <a:cxnSpLocks/>
            <a:stCxn id="12" idx="3"/>
            <a:endCxn id="9" idx="1"/>
          </p:cNvCxnSpPr>
          <p:nvPr/>
        </p:nvCxnSpPr>
        <p:spPr bwMode="auto">
          <a:xfrm>
            <a:off x="5507854" y="1759919"/>
            <a:ext cx="924359" cy="739003"/>
          </a:xfrm>
          <a:prstGeom prst="straightConnector1">
            <a:avLst/>
          </a:prstGeom>
          <a:noFill/>
          <a:ln w="28575" algn="ctr">
            <a:solidFill>
              <a:schemeClr val="tx1"/>
            </a:solidFill>
            <a:prstDash val="sysDot"/>
            <a:round/>
            <a:headEnd type="none" w="med" len="med"/>
            <a:tailEnd type="triangle"/>
          </a:ln>
          <a:extLst>
            <a:ext uri="{909E8E84-426E-40dd-AFC4-6F175D3DCCD1}">
              <a14:hiddenFill xmlns:a14="http://schemas.microsoft.com/office/drawing/2010/main" xmlns="">
                <a:noFill/>
              </a14:hiddenFill>
            </a:ext>
          </a:extLst>
        </p:spPr>
      </p:cxnSp>
      <p:cxnSp>
        <p:nvCxnSpPr>
          <p:cNvPr id="34" name="Lige pilforbindelse 33">
            <a:extLst>
              <a:ext uri="{FF2B5EF4-FFF2-40B4-BE49-F238E27FC236}">
                <a16:creationId xmlns:a16="http://schemas.microsoft.com/office/drawing/2014/main" id="{19917468-B859-1ADA-095F-857134EA6DFD}"/>
              </a:ext>
            </a:extLst>
          </p:cNvPr>
          <p:cNvCxnSpPr>
            <a:cxnSpLocks/>
            <a:stCxn id="12" idx="3"/>
            <a:endCxn id="10" idx="1"/>
          </p:cNvCxnSpPr>
          <p:nvPr/>
        </p:nvCxnSpPr>
        <p:spPr bwMode="auto">
          <a:xfrm>
            <a:off x="5507853" y="1759919"/>
            <a:ext cx="924359" cy="1443107"/>
          </a:xfrm>
          <a:prstGeom prst="straightConnector1">
            <a:avLst/>
          </a:prstGeom>
          <a:noFill/>
          <a:ln w="28575" algn="ctr">
            <a:solidFill>
              <a:schemeClr val="tx1"/>
            </a:solidFill>
            <a:prstDash val="sysDot"/>
            <a:round/>
            <a:headEnd type="none" w="med" len="med"/>
            <a:tailEnd type="triangle"/>
          </a:ln>
          <a:extLst>
            <a:ext uri="{909E8E84-426E-40dd-AFC4-6F175D3DCCD1}">
              <a14:hiddenFill xmlns:a14="http://schemas.microsoft.com/office/drawing/2010/main" xmlns="">
                <a:noFill/>
              </a14:hiddenFill>
            </a:ext>
          </a:extLst>
        </p:spPr>
      </p:cxnSp>
      <p:sp>
        <p:nvSpPr>
          <p:cNvPr id="46" name="Tekstfelt 45">
            <a:extLst>
              <a:ext uri="{FF2B5EF4-FFF2-40B4-BE49-F238E27FC236}">
                <a16:creationId xmlns:a16="http://schemas.microsoft.com/office/drawing/2014/main" id="{966BD802-E971-454D-F16F-7C491C3E6D10}"/>
              </a:ext>
            </a:extLst>
          </p:cNvPr>
          <p:cNvSpPr txBox="1"/>
          <p:nvPr/>
        </p:nvSpPr>
        <p:spPr>
          <a:xfrm>
            <a:off x="5895174" y="955195"/>
            <a:ext cx="2147726" cy="507831"/>
          </a:xfrm>
          <a:prstGeom prst="rect">
            <a:avLst/>
          </a:prstGeom>
          <a:noFill/>
        </p:spPr>
        <p:txBody>
          <a:bodyPr wrap="square" rtlCol="0">
            <a:spAutoFit/>
          </a:bodyPr>
          <a:lstStyle/>
          <a:p>
            <a:pPr algn="ctr" defTabSz="342900"/>
            <a:r>
              <a:rPr lang="da-DK" sz="1350" b="1" dirty="0">
                <a:solidFill>
                  <a:srgbClr val="111111"/>
                </a:solidFill>
                <a:latin typeface="Neue Haas Grotesk Text Pro" panose="020B0504020202020204" pitchFamily="34" charset="0"/>
              </a:rPr>
              <a:t>Fælleskommunale dataafgrænsningstyper</a:t>
            </a:r>
          </a:p>
        </p:txBody>
      </p:sp>
      <p:cxnSp>
        <p:nvCxnSpPr>
          <p:cNvPr id="67" name="Forbindelse: vinklet 66">
            <a:extLst>
              <a:ext uri="{FF2B5EF4-FFF2-40B4-BE49-F238E27FC236}">
                <a16:creationId xmlns:a16="http://schemas.microsoft.com/office/drawing/2014/main" id="{A782FC47-C338-9148-FA8C-72AE97A0F263}"/>
              </a:ext>
            </a:extLst>
          </p:cNvPr>
          <p:cNvCxnSpPr/>
          <p:nvPr/>
        </p:nvCxnSpPr>
        <p:spPr bwMode="auto">
          <a:xfrm flipV="1">
            <a:off x="3396113" y="4196443"/>
            <a:ext cx="16559" cy="9247"/>
          </a:xfrm>
          <a:prstGeom prst="bentConnector3">
            <a:avLst/>
          </a:prstGeom>
          <a:noFill/>
          <a:ln w="9525" algn="ctr">
            <a:solidFill>
              <a:schemeClr val="tx1"/>
            </a:solidFill>
            <a:prstDash val="sysDot"/>
            <a:round/>
            <a:headEnd type="none" w="med" len="med"/>
            <a:tailEnd type="triangle"/>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54332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36">
            <a:extLst>
              <a:ext uri="{FF2B5EF4-FFF2-40B4-BE49-F238E27FC236}">
                <a16:creationId xmlns:a16="http://schemas.microsoft.com/office/drawing/2014/main" id="{5ABC368A-9198-2BBE-BA35-AE775530AA7C}"/>
              </a:ext>
            </a:extLst>
          </p:cNvPr>
          <p:cNvSpPr/>
          <p:nvPr/>
        </p:nvSpPr>
        <p:spPr>
          <a:xfrm>
            <a:off x="460258" y="2435508"/>
            <a:ext cx="8293950" cy="1973207"/>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endParaRPr lang="da-DK" sz="900" b="1" dirty="0">
              <a:solidFill>
                <a:srgbClr val="FFFFFF"/>
              </a:solidFill>
              <a:latin typeface="Arial"/>
              <a:cs typeface="Arial"/>
            </a:endParaRPr>
          </a:p>
        </p:txBody>
      </p:sp>
      <p:sp>
        <p:nvSpPr>
          <p:cNvPr id="36" name="Rektangel 35">
            <a:extLst>
              <a:ext uri="{FF2B5EF4-FFF2-40B4-BE49-F238E27FC236}">
                <a16:creationId xmlns:a16="http://schemas.microsoft.com/office/drawing/2014/main" id="{A08D31E7-3382-89F1-85C5-9D9185A54323}"/>
              </a:ext>
            </a:extLst>
          </p:cNvPr>
          <p:cNvSpPr/>
          <p:nvPr/>
        </p:nvSpPr>
        <p:spPr>
          <a:xfrm>
            <a:off x="468311" y="1203599"/>
            <a:ext cx="8285897" cy="107908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endParaRPr lang="da-DK" sz="900" b="1" dirty="0">
              <a:solidFill>
                <a:srgbClr val="FFFFFF"/>
              </a:solidFill>
              <a:latin typeface="Arial"/>
              <a:cs typeface="Arial"/>
            </a:endParaRPr>
          </a:p>
        </p:txBody>
      </p:sp>
      <p:sp>
        <p:nvSpPr>
          <p:cNvPr id="2" name="Titel 1">
            <a:extLst>
              <a:ext uri="{FF2B5EF4-FFF2-40B4-BE49-F238E27FC236}">
                <a16:creationId xmlns:a16="http://schemas.microsoft.com/office/drawing/2014/main" id="{F6CE8093-F933-1E31-9813-5830F9EDE85C}"/>
              </a:ext>
            </a:extLst>
          </p:cNvPr>
          <p:cNvSpPr>
            <a:spLocks noGrp="1"/>
          </p:cNvSpPr>
          <p:nvPr>
            <p:ph type="title"/>
          </p:nvPr>
        </p:nvSpPr>
        <p:spPr/>
        <p:txBody>
          <a:bodyPr/>
          <a:lstStyle/>
          <a:p>
            <a:r>
              <a:rPr lang="da-DK" dirty="0"/>
              <a:t>SAPA jobfunktionsrolle</a:t>
            </a:r>
          </a:p>
        </p:txBody>
      </p:sp>
      <p:sp>
        <p:nvSpPr>
          <p:cNvPr id="3" name="Pladsholder til tekst 2">
            <a:extLst>
              <a:ext uri="{FF2B5EF4-FFF2-40B4-BE49-F238E27FC236}">
                <a16:creationId xmlns:a16="http://schemas.microsoft.com/office/drawing/2014/main" id="{D6006308-0EF9-3014-CF51-D080E9FA2A4D}"/>
              </a:ext>
            </a:extLst>
          </p:cNvPr>
          <p:cNvSpPr>
            <a:spLocks noGrp="1"/>
          </p:cNvSpPr>
          <p:nvPr>
            <p:ph type="body" sz="quarter" idx="11"/>
          </p:nvPr>
        </p:nvSpPr>
        <p:spPr/>
        <p:txBody>
          <a:bodyPr/>
          <a:lstStyle/>
          <a:p>
            <a:r>
              <a:rPr lang="da-DK" dirty="0"/>
              <a:t>INFRASTRUKTUR I PRAKSIS</a:t>
            </a:r>
          </a:p>
        </p:txBody>
      </p:sp>
      <p:sp>
        <p:nvSpPr>
          <p:cNvPr id="5" name="Afrundet rektangel 3">
            <a:extLst>
              <a:ext uri="{FF2B5EF4-FFF2-40B4-BE49-F238E27FC236}">
                <a16:creationId xmlns:a16="http://schemas.microsoft.com/office/drawing/2014/main" id="{924135FF-F4A6-72BB-3D37-964F358FCCF7}"/>
              </a:ext>
            </a:extLst>
          </p:cNvPr>
          <p:cNvSpPr/>
          <p:nvPr/>
        </p:nvSpPr>
        <p:spPr>
          <a:xfrm>
            <a:off x="3975258" y="1404256"/>
            <a:ext cx="3679833" cy="71969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defRPr/>
            </a:pPr>
            <a:r>
              <a:rPr lang="da-DK" sz="1500" dirty="0">
                <a:solidFill>
                  <a:srgbClr val="111111"/>
                </a:solidFill>
                <a:latin typeface="Neue Haas Grotesk Text Pro" panose="020B0504020202020204" pitchFamily="34" charset="0"/>
              </a:rPr>
              <a:t>BORGERSERVICE MEDARBEJDER</a:t>
            </a:r>
          </a:p>
        </p:txBody>
      </p:sp>
      <p:sp>
        <p:nvSpPr>
          <p:cNvPr id="6" name="Afrundet rektangel 7">
            <a:extLst>
              <a:ext uri="{FF2B5EF4-FFF2-40B4-BE49-F238E27FC236}">
                <a16:creationId xmlns:a16="http://schemas.microsoft.com/office/drawing/2014/main" id="{E73261B0-4ACB-BDA8-1C6A-8FA4FE5BC6BA}"/>
              </a:ext>
            </a:extLst>
          </p:cNvPr>
          <p:cNvSpPr/>
          <p:nvPr/>
        </p:nvSpPr>
        <p:spPr>
          <a:xfrm>
            <a:off x="4004195" y="2586781"/>
            <a:ext cx="1759022" cy="71969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defRPr/>
            </a:pPr>
            <a:r>
              <a:rPr lang="da-DK" sz="1050" dirty="0">
                <a:solidFill>
                  <a:prstClr val="white"/>
                </a:solidFill>
                <a:latin typeface="Neue Haas Grotesk Text Pro" panose="020B0504020202020204" pitchFamily="34" charset="0"/>
              </a:rPr>
              <a:t>Se sager, ydelser, journalnotater og dokumentreferencer</a:t>
            </a:r>
          </a:p>
        </p:txBody>
      </p:sp>
      <p:sp>
        <p:nvSpPr>
          <p:cNvPr id="7" name="Afrundet rektangel 8">
            <a:extLst>
              <a:ext uri="{FF2B5EF4-FFF2-40B4-BE49-F238E27FC236}">
                <a16:creationId xmlns:a16="http://schemas.microsoft.com/office/drawing/2014/main" id="{5510A713-7E47-F18B-1F82-8A6C83290130}"/>
              </a:ext>
            </a:extLst>
          </p:cNvPr>
          <p:cNvSpPr/>
          <p:nvPr/>
        </p:nvSpPr>
        <p:spPr>
          <a:xfrm>
            <a:off x="5925001" y="2586781"/>
            <a:ext cx="1759027" cy="71969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defRPr/>
            </a:pPr>
            <a:r>
              <a:rPr lang="da-DK" sz="1050" dirty="0">
                <a:solidFill>
                  <a:prstClr val="white"/>
                </a:solidFill>
                <a:latin typeface="Neue Haas Grotesk Text Pro" panose="020B0504020202020204" pitchFamily="34" charset="0"/>
              </a:rPr>
              <a:t>Opret og send journalnotat på en sag</a:t>
            </a:r>
          </a:p>
        </p:txBody>
      </p:sp>
      <p:cxnSp>
        <p:nvCxnSpPr>
          <p:cNvPr id="8" name="Lige pilforbindelse 7">
            <a:extLst>
              <a:ext uri="{FF2B5EF4-FFF2-40B4-BE49-F238E27FC236}">
                <a16:creationId xmlns:a16="http://schemas.microsoft.com/office/drawing/2014/main" id="{949DAEC1-A31B-1D70-914A-256778E05F32}"/>
              </a:ext>
            </a:extLst>
          </p:cNvPr>
          <p:cNvCxnSpPr>
            <a:cxnSpLocks/>
            <a:stCxn id="6" idx="0"/>
            <a:endCxn id="5" idx="2"/>
          </p:cNvCxnSpPr>
          <p:nvPr/>
        </p:nvCxnSpPr>
        <p:spPr>
          <a:xfrm flipV="1">
            <a:off x="4883706" y="2123948"/>
            <a:ext cx="931469" cy="46283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a:extLst>
              <a:ext uri="{FF2B5EF4-FFF2-40B4-BE49-F238E27FC236}">
                <a16:creationId xmlns:a16="http://schemas.microsoft.com/office/drawing/2014/main" id="{BA00A268-77F1-8FE3-6C18-4EB4B9623368}"/>
              </a:ext>
            </a:extLst>
          </p:cNvPr>
          <p:cNvCxnSpPr>
            <a:cxnSpLocks/>
            <a:stCxn id="7" idx="0"/>
            <a:endCxn id="5" idx="2"/>
          </p:cNvCxnSpPr>
          <p:nvPr/>
        </p:nvCxnSpPr>
        <p:spPr>
          <a:xfrm flipH="1" flipV="1">
            <a:off x="5815175" y="2123948"/>
            <a:ext cx="989340" cy="46283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ktangel 9">
            <a:extLst>
              <a:ext uri="{FF2B5EF4-FFF2-40B4-BE49-F238E27FC236}">
                <a16:creationId xmlns:a16="http://schemas.microsoft.com/office/drawing/2014/main" id="{2E2C153B-B1CF-1D12-FBED-CEB4227CA6AC}"/>
              </a:ext>
            </a:extLst>
          </p:cNvPr>
          <p:cNvSpPr/>
          <p:nvPr/>
        </p:nvSpPr>
        <p:spPr>
          <a:xfrm>
            <a:off x="4004194" y="3751064"/>
            <a:ext cx="1759022" cy="4703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da-DK" sz="1050" dirty="0">
                <a:solidFill>
                  <a:prstClr val="white"/>
                </a:solidFill>
                <a:latin typeface="Neue Haas Grotesk Text Pro" panose="020B0504020202020204" pitchFamily="34" charset="0"/>
              </a:rPr>
              <a:t>KLE 00*, 03*, 15*….  </a:t>
            </a:r>
          </a:p>
        </p:txBody>
      </p:sp>
      <p:cxnSp>
        <p:nvCxnSpPr>
          <p:cNvPr id="11" name="Lige pilforbindelse 10">
            <a:extLst>
              <a:ext uri="{FF2B5EF4-FFF2-40B4-BE49-F238E27FC236}">
                <a16:creationId xmlns:a16="http://schemas.microsoft.com/office/drawing/2014/main" id="{DF91CAC4-1B62-E703-9A5B-D203CD714524}"/>
              </a:ext>
            </a:extLst>
          </p:cNvPr>
          <p:cNvCxnSpPr>
            <a:cxnSpLocks/>
            <a:stCxn id="10" idx="0"/>
            <a:endCxn id="6" idx="2"/>
          </p:cNvCxnSpPr>
          <p:nvPr/>
        </p:nvCxnSpPr>
        <p:spPr>
          <a:xfrm flipV="1">
            <a:off x="4883706" y="3306473"/>
            <a:ext cx="1" cy="44459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ktangel 11">
            <a:extLst>
              <a:ext uri="{FF2B5EF4-FFF2-40B4-BE49-F238E27FC236}">
                <a16:creationId xmlns:a16="http://schemas.microsoft.com/office/drawing/2014/main" id="{C3566169-ACCB-1875-6D88-9159FEFC58C0}"/>
              </a:ext>
            </a:extLst>
          </p:cNvPr>
          <p:cNvSpPr/>
          <p:nvPr/>
        </p:nvSpPr>
        <p:spPr>
          <a:xfrm>
            <a:off x="5925000" y="3742918"/>
            <a:ext cx="1759028" cy="4866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da-DK" sz="1050" dirty="0">
                <a:solidFill>
                  <a:prstClr val="white"/>
                </a:solidFill>
                <a:latin typeface="Neue Haas Grotesk Text Pro" panose="020B0504020202020204" pitchFamily="34" charset="0"/>
              </a:rPr>
              <a:t>KLE = Ingen dataafgrænsning </a:t>
            </a:r>
          </a:p>
        </p:txBody>
      </p:sp>
      <p:cxnSp>
        <p:nvCxnSpPr>
          <p:cNvPr id="13" name="Lige pilforbindelse 12">
            <a:extLst>
              <a:ext uri="{FF2B5EF4-FFF2-40B4-BE49-F238E27FC236}">
                <a16:creationId xmlns:a16="http://schemas.microsoft.com/office/drawing/2014/main" id="{06797DE5-5435-242B-A370-DFE620B111EA}"/>
              </a:ext>
            </a:extLst>
          </p:cNvPr>
          <p:cNvCxnSpPr>
            <a:cxnSpLocks/>
            <a:stCxn id="12" idx="0"/>
            <a:endCxn id="7" idx="2"/>
          </p:cNvCxnSpPr>
          <p:nvPr/>
        </p:nvCxnSpPr>
        <p:spPr>
          <a:xfrm flipV="1">
            <a:off x="6804514" y="3306473"/>
            <a:ext cx="1" cy="43644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Rektangel 16">
            <a:extLst>
              <a:ext uri="{FF2B5EF4-FFF2-40B4-BE49-F238E27FC236}">
                <a16:creationId xmlns:a16="http://schemas.microsoft.com/office/drawing/2014/main" id="{F38D9D9F-D3D2-61D8-16A6-25CD8B916E92}"/>
              </a:ext>
            </a:extLst>
          </p:cNvPr>
          <p:cNvSpPr/>
          <p:nvPr/>
        </p:nvSpPr>
        <p:spPr>
          <a:xfrm>
            <a:off x="2297182" y="2589152"/>
            <a:ext cx="1254734" cy="719691"/>
          </a:xfrm>
          <a:prstGeom prst="rect">
            <a:avLst/>
          </a:prstGeom>
          <a:solidFill>
            <a:srgbClr val="2356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defTabSz="342900">
              <a:defRPr/>
            </a:pPr>
            <a:endParaRPr lang="da-DK" sz="900" dirty="0">
              <a:solidFill>
                <a:srgbClr val="FFFFFF"/>
              </a:solidFill>
              <a:latin typeface="Neue Haas Grotesk Text Pro" panose="020B0504020202020204" pitchFamily="34" charset="0"/>
              <a:cs typeface="Arial"/>
            </a:endParaRPr>
          </a:p>
          <a:p>
            <a:pPr algn="ctr" defTabSz="342900">
              <a:defRPr/>
            </a:pPr>
            <a:endParaRPr lang="da-DK" sz="900" dirty="0">
              <a:solidFill>
                <a:srgbClr val="FFFFFF"/>
              </a:solidFill>
              <a:latin typeface="Neue Haas Grotesk Text Pro" panose="020B0504020202020204" pitchFamily="34" charset="0"/>
              <a:cs typeface="Arial"/>
            </a:endParaRPr>
          </a:p>
          <a:p>
            <a:pPr algn="ctr" defTabSz="342900">
              <a:defRPr/>
            </a:pPr>
            <a:r>
              <a:rPr lang="da-DK" sz="900" dirty="0">
                <a:solidFill>
                  <a:srgbClr val="FFFFFF"/>
                </a:solidFill>
                <a:latin typeface="Neue Haas Grotesk Text Pro" panose="020B0504020202020204" pitchFamily="34" charset="0"/>
                <a:cs typeface="Arial"/>
              </a:rPr>
              <a:t>SAPA</a:t>
            </a:r>
          </a:p>
          <a:p>
            <a:pPr algn="ctr" defTabSz="342900">
              <a:defRPr/>
            </a:pPr>
            <a:r>
              <a:rPr lang="da-DK" sz="900" dirty="0">
                <a:solidFill>
                  <a:srgbClr val="FFFFFF"/>
                </a:solidFill>
                <a:latin typeface="Neue Haas Grotesk Text Pro" panose="020B0504020202020204" pitchFamily="34" charset="0"/>
                <a:cs typeface="Arial"/>
              </a:rPr>
              <a:t>Brugersystemrolle</a:t>
            </a:r>
          </a:p>
        </p:txBody>
      </p:sp>
      <p:pic>
        <p:nvPicPr>
          <p:cNvPr id="18" name="Grafik 17" descr="Billet kontur">
            <a:extLst>
              <a:ext uri="{FF2B5EF4-FFF2-40B4-BE49-F238E27FC236}">
                <a16:creationId xmlns:a16="http://schemas.microsoft.com/office/drawing/2014/main" id="{CE86592B-697E-A50F-9F1B-C5B95FA527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57815" y="2529027"/>
            <a:ext cx="533467" cy="533467"/>
          </a:xfrm>
          <a:prstGeom prst="rect">
            <a:avLst/>
          </a:prstGeom>
        </p:spPr>
      </p:pic>
      <p:sp>
        <p:nvSpPr>
          <p:cNvPr id="19" name="Rektangel 18">
            <a:extLst>
              <a:ext uri="{FF2B5EF4-FFF2-40B4-BE49-F238E27FC236}">
                <a16:creationId xmlns:a16="http://schemas.microsoft.com/office/drawing/2014/main" id="{067CEBDC-3662-71DF-5FEB-10EBC0CAC969}"/>
              </a:ext>
            </a:extLst>
          </p:cNvPr>
          <p:cNvSpPr/>
          <p:nvPr/>
        </p:nvSpPr>
        <p:spPr>
          <a:xfrm>
            <a:off x="2268245" y="1404258"/>
            <a:ext cx="1254734" cy="719692"/>
          </a:xfrm>
          <a:prstGeom prst="rect">
            <a:avLst/>
          </a:prstGeom>
          <a:solidFill>
            <a:srgbClr val="D2C4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defTabSz="342900">
              <a:defRPr/>
            </a:pPr>
            <a:endParaRPr lang="da-DK" sz="900" b="1" dirty="0">
              <a:solidFill>
                <a:srgbClr val="FFFFFF"/>
              </a:solidFill>
              <a:latin typeface="Neue Haas Grotesk Text Pro" panose="020B0504020202020204" pitchFamily="34" charset="0"/>
              <a:cs typeface="Arial"/>
            </a:endParaRPr>
          </a:p>
          <a:p>
            <a:pPr algn="ctr" defTabSz="342900">
              <a:defRPr/>
            </a:pPr>
            <a:endParaRPr lang="da-DK" sz="900" b="1" dirty="0">
              <a:solidFill>
                <a:srgbClr val="FFFFFF"/>
              </a:solidFill>
              <a:latin typeface="Neue Haas Grotesk Text Pro" panose="020B0504020202020204" pitchFamily="34" charset="0"/>
              <a:cs typeface="Arial"/>
            </a:endParaRPr>
          </a:p>
          <a:p>
            <a:pPr algn="ctr" defTabSz="342900">
              <a:defRPr/>
            </a:pPr>
            <a:r>
              <a:rPr lang="da-DK" sz="900" dirty="0">
                <a:solidFill>
                  <a:srgbClr val="111111"/>
                </a:solidFill>
                <a:latin typeface="Neue Haas Grotesk Text Pro" panose="020B0504020202020204" pitchFamily="34" charset="0"/>
                <a:cs typeface="Arial"/>
              </a:rPr>
              <a:t>SAPA</a:t>
            </a:r>
          </a:p>
          <a:p>
            <a:pPr algn="ctr" defTabSz="342900">
              <a:defRPr/>
            </a:pPr>
            <a:r>
              <a:rPr lang="da-DK" sz="900" dirty="0">
                <a:solidFill>
                  <a:srgbClr val="111111"/>
                </a:solidFill>
                <a:latin typeface="Neue Haas Grotesk Text Pro" panose="020B0504020202020204" pitchFamily="34" charset="0"/>
                <a:cs typeface="Arial"/>
              </a:rPr>
              <a:t>Jobfunktionsrolle</a:t>
            </a:r>
          </a:p>
        </p:txBody>
      </p:sp>
      <p:pic>
        <p:nvPicPr>
          <p:cNvPr id="20" name="Grafik 19" descr="Billet kontur">
            <a:extLst>
              <a:ext uri="{FF2B5EF4-FFF2-40B4-BE49-F238E27FC236}">
                <a16:creationId xmlns:a16="http://schemas.microsoft.com/office/drawing/2014/main" id="{1758B952-A0AE-CC4B-0B70-133F62631D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91082" y="1365219"/>
            <a:ext cx="533467" cy="533467"/>
          </a:xfrm>
          <a:prstGeom prst="rect">
            <a:avLst/>
          </a:prstGeom>
        </p:spPr>
      </p:pic>
      <p:pic>
        <p:nvPicPr>
          <p:cNvPr id="21" name="Grafik 20" descr="Billet kontur">
            <a:extLst>
              <a:ext uri="{FF2B5EF4-FFF2-40B4-BE49-F238E27FC236}">
                <a16:creationId xmlns:a16="http://schemas.microsoft.com/office/drawing/2014/main" id="{6CA7FD9F-D31E-017B-7B35-5944F58F86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95612" y="1362936"/>
            <a:ext cx="533467" cy="533467"/>
          </a:xfrm>
          <a:prstGeom prst="rect">
            <a:avLst/>
          </a:prstGeom>
        </p:spPr>
      </p:pic>
      <p:sp>
        <p:nvSpPr>
          <p:cNvPr id="42" name="Tekstfelt 41">
            <a:extLst>
              <a:ext uri="{FF2B5EF4-FFF2-40B4-BE49-F238E27FC236}">
                <a16:creationId xmlns:a16="http://schemas.microsoft.com/office/drawing/2014/main" id="{1161206C-69B1-9D5B-E78A-8F8EBE78AAB0}"/>
              </a:ext>
            </a:extLst>
          </p:cNvPr>
          <p:cNvSpPr txBox="1"/>
          <p:nvPr/>
        </p:nvSpPr>
        <p:spPr>
          <a:xfrm>
            <a:off x="491632" y="1229748"/>
            <a:ext cx="685800" cy="685800"/>
          </a:xfrm>
          <a:prstGeom prst="rect">
            <a:avLst/>
          </a:prstGeom>
          <a:noFill/>
          <a:ln>
            <a:noFill/>
          </a:ln>
        </p:spPr>
        <p:txBody>
          <a:bodyPr wrap="none" rtlCol="0">
            <a:noAutofit/>
          </a:bodyPr>
          <a:lstStyle/>
          <a:p>
            <a:pPr defTabSz="342900"/>
            <a:r>
              <a:rPr lang="da-DK" dirty="0">
                <a:solidFill>
                  <a:srgbClr val="111111"/>
                </a:solidFill>
                <a:latin typeface="Neue Haas Grotesk Text Pro" panose="020B0504020202020204" pitchFamily="34" charset="0"/>
                <a:cs typeface="Arial"/>
              </a:rPr>
              <a:t>Kommunen</a:t>
            </a:r>
          </a:p>
        </p:txBody>
      </p:sp>
      <p:sp>
        <p:nvSpPr>
          <p:cNvPr id="43" name="Tekstfelt 42">
            <a:extLst>
              <a:ext uri="{FF2B5EF4-FFF2-40B4-BE49-F238E27FC236}">
                <a16:creationId xmlns:a16="http://schemas.microsoft.com/office/drawing/2014/main" id="{6D1A3525-DB62-D923-1624-F4E93D1E1FB5}"/>
              </a:ext>
            </a:extLst>
          </p:cNvPr>
          <p:cNvSpPr txBox="1"/>
          <p:nvPr/>
        </p:nvSpPr>
        <p:spPr>
          <a:xfrm>
            <a:off x="460258" y="2461657"/>
            <a:ext cx="685800" cy="685800"/>
          </a:xfrm>
          <a:prstGeom prst="rect">
            <a:avLst/>
          </a:prstGeom>
          <a:noFill/>
          <a:ln>
            <a:noFill/>
          </a:ln>
        </p:spPr>
        <p:txBody>
          <a:bodyPr wrap="none" rtlCol="0">
            <a:noAutofit/>
          </a:bodyPr>
          <a:lstStyle/>
          <a:p>
            <a:pPr defTabSz="342900"/>
            <a:r>
              <a:rPr lang="da-DK" dirty="0">
                <a:solidFill>
                  <a:srgbClr val="111111"/>
                </a:solidFill>
                <a:latin typeface="Neue Haas Grotesk Text Pro" panose="020B0504020202020204" pitchFamily="34" charset="0"/>
                <a:cs typeface="Arial"/>
              </a:rPr>
              <a:t>Leverandøren</a:t>
            </a:r>
          </a:p>
        </p:txBody>
      </p:sp>
    </p:spTree>
    <p:extLst>
      <p:ext uri="{BB962C8B-B14F-4D97-AF65-F5344CB8AC3E}">
        <p14:creationId xmlns:p14="http://schemas.microsoft.com/office/powerpoint/2010/main" val="2957083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364D57-AB40-B8C1-D660-F7FEB1590FAD}"/>
              </a:ext>
            </a:extLst>
          </p:cNvPr>
          <p:cNvSpPr>
            <a:spLocks noGrp="1"/>
          </p:cNvSpPr>
          <p:nvPr>
            <p:ph type="title"/>
          </p:nvPr>
        </p:nvSpPr>
        <p:spPr/>
        <p:txBody>
          <a:bodyPr/>
          <a:lstStyle/>
          <a:p>
            <a:r>
              <a:rPr lang="da-DK" dirty="0"/>
              <a:t>Overblik og log-in</a:t>
            </a:r>
          </a:p>
        </p:txBody>
      </p:sp>
      <p:sp>
        <p:nvSpPr>
          <p:cNvPr id="3" name="Pladsholder til tekst 2">
            <a:extLst>
              <a:ext uri="{FF2B5EF4-FFF2-40B4-BE49-F238E27FC236}">
                <a16:creationId xmlns:a16="http://schemas.microsoft.com/office/drawing/2014/main" id="{93F57EBD-6C04-7230-E222-58BC7F077566}"/>
              </a:ext>
            </a:extLst>
          </p:cNvPr>
          <p:cNvSpPr>
            <a:spLocks noGrp="1"/>
          </p:cNvSpPr>
          <p:nvPr>
            <p:ph type="body" sz="quarter" idx="11"/>
          </p:nvPr>
        </p:nvSpPr>
        <p:spPr/>
        <p:txBody>
          <a:bodyPr/>
          <a:lstStyle/>
          <a:p>
            <a:r>
              <a:rPr lang="da-DK" dirty="0"/>
              <a:t>Overblik og log-in</a:t>
            </a:r>
          </a:p>
        </p:txBody>
      </p:sp>
      <p:sp>
        <p:nvSpPr>
          <p:cNvPr id="4" name="Rektangel 3">
            <a:extLst>
              <a:ext uri="{FF2B5EF4-FFF2-40B4-BE49-F238E27FC236}">
                <a16:creationId xmlns:a16="http://schemas.microsoft.com/office/drawing/2014/main" id="{EFABEB85-67B8-F8A8-63D6-F4CAD9D3A913}"/>
              </a:ext>
            </a:extLst>
          </p:cNvPr>
          <p:cNvSpPr/>
          <p:nvPr/>
        </p:nvSpPr>
        <p:spPr>
          <a:xfrm>
            <a:off x="6299479" y="1056459"/>
            <a:ext cx="2209574" cy="247051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108000" rIns="68580" bIns="34290" numCol="1" spcCol="0" rtlCol="0" fromWordArt="0" anchor="t" anchorCtr="0" forceAA="0" compatLnSpc="1">
            <a:prstTxWarp prst="textNoShape">
              <a:avLst/>
            </a:prstTxWarp>
            <a:noAutofit/>
          </a:bodyPr>
          <a:lstStyle/>
          <a:p>
            <a:pPr algn="ctr" defTabSz="342900"/>
            <a:r>
              <a:rPr lang="da-DK" sz="1200" b="1" dirty="0">
                <a:solidFill>
                  <a:srgbClr val="111111"/>
                </a:solidFill>
                <a:latin typeface="Arial"/>
                <a:cs typeface="Arial"/>
              </a:rPr>
              <a:t>FAGSYSTEMET</a:t>
            </a:r>
          </a:p>
        </p:txBody>
      </p:sp>
      <p:sp>
        <p:nvSpPr>
          <p:cNvPr id="5" name="Rektangel 4">
            <a:extLst>
              <a:ext uri="{FF2B5EF4-FFF2-40B4-BE49-F238E27FC236}">
                <a16:creationId xmlns:a16="http://schemas.microsoft.com/office/drawing/2014/main" id="{5540EA72-5A04-1318-7197-3E2ED435638B}"/>
              </a:ext>
            </a:extLst>
          </p:cNvPr>
          <p:cNvSpPr/>
          <p:nvPr/>
        </p:nvSpPr>
        <p:spPr>
          <a:xfrm>
            <a:off x="3422383" y="1056457"/>
            <a:ext cx="2209574" cy="247051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108000" rIns="68580" bIns="34290" numCol="1" spcCol="0" rtlCol="0" fromWordArt="0" anchor="t" anchorCtr="0" forceAA="0" compatLnSpc="1">
            <a:prstTxWarp prst="textNoShape">
              <a:avLst/>
            </a:prstTxWarp>
            <a:noAutofit/>
          </a:bodyPr>
          <a:lstStyle/>
          <a:p>
            <a:pPr algn="ctr" defTabSz="342900"/>
            <a:r>
              <a:rPr lang="da-DK" sz="1200" b="1" dirty="0">
                <a:solidFill>
                  <a:srgbClr val="111111"/>
                </a:solidFill>
                <a:latin typeface="Arial"/>
                <a:cs typeface="Arial"/>
              </a:rPr>
              <a:t>FÆLLESKOMMUNALE INFRASTRUKTUR</a:t>
            </a:r>
          </a:p>
        </p:txBody>
      </p:sp>
      <p:sp>
        <p:nvSpPr>
          <p:cNvPr id="6" name="Rektangel 5">
            <a:extLst>
              <a:ext uri="{FF2B5EF4-FFF2-40B4-BE49-F238E27FC236}">
                <a16:creationId xmlns:a16="http://schemas.microsoft.com/office/drawing/2014/main" id="{82C24926-5957-C32A-B485-EE47AE21556A}"/>
              </a:ext>
            </a:extLst>
          </p:cNvPr>
          <p:cNvSpPr/>
          <p:nvPr/>
        </p:nvSpPr>
        <p:spPr>
          <a:xfrm>
            <a:off x="545290" y="1056457"/>
            <a:ext cx="2209574" cy="247051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108000" rIns="68580" bIns="34290" numCol="1" spcCol="0" rtlCol="0" fromWordArt="0" anchor="t" anchorCtr="0" forceAA="0" compatLnSpc="1">
            <a:prstTxWarp prst="textNoShape">
              <a:avLst/>
            </a:prstTxWarp>
            <a:noAutofit/>
          </a:bodyPr>
          <a:lstStyle/>
          <a:p>
            <a:pPr algn="ctr" defTabSz="342900"/>
            <a:r>
              <a:rPr lang="da-DK" sz="1200" b="1" dirty="0">
                <a:solidFill>
                  <a:srgbClr val="111111"/>
                </a:solidFill>
                <a:latin typeface="Arial"/>
                <a:cs typeface="Arial"/>
              </a:rPr>
              <a:t>KOMMUNENS </a:t>
            </a:r>
          </a:p>
          <a:p>
            <a:pPr algn="ctr" defTabSz="342900"/>
            <a:r>
              <a:rPr lang="da-DK" sz="1200" b="1" dirty="0">
                <a:solidFill>
                  <a:srgbClr val="111111"/>
                </a:solidFill>
                <a:latin typeface="Arial"/>
                <a:cs typeface="Arial"/>
              </a:rPr>
              <a:t>INFRASTRUKTUR</a:t>
            </a:r>
          </a:p>
        </p:txBody>
      </p:sp>
      <p:sp>
        <p:nvSpPr>
          <p:cNvPr id="7" name="Rektangel 6">
            <a:extLst>
              <a:ext uri="{FF2B5EF4-FFF2-40B4-BE49-F238E27FC236}">
                <a16:creationId xmlns:a16="http://schemas.microsoft.com/office/drawing/2014/main" id="{EF598264-CE9B-6C02-19EB-F7E0ED800ACA}"/>
              </a:ext>
            </a:extLst>
          </p:cNvPr>
          <p:cNvSpPr/>
          <p:nvPr/>
        </p:nvSpPr>
        <p:spPr>
          <a:xfrm>
            <a:off x="6628403" y="1612318"/>
            <a:ext cx="1551724" cy="6204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r>
              <a:rPr lang="da-DK" sz="900" b="1" dirty="0">
                <a:solidFill>
                  <a:srgbClr val="FFFFFF"/>
                </a:solidFill>
                <a:latin typeface="Arial"/>
                <a:cs typeface="Arial"/>
              </a:rPr>
              <a:t>SAPA</a:t>
            </a:r>
          </a:p>
          <a:p>
            <a:pPr algn="ctr" defTabSz="342900"/>
            <a:r>
              <a:rPr lang="da-DK" sz="900" b="1" dirty="0">
                <a:solidFill>
                  <a:srgbClr val="FFFFFF"/>
                </a:solidFill>
                <a:latin typeface="Arial"/>
                <a:cs typeface="Arial"/>
              </a:rPr>
              <a:t>Sags-/Partsoverblik</a:t>
            </a:r>
          </a:p>
        </p:txBody>
      </p:sp>
      <p:sp>
        <p:nvSpPr>
          <p:cNvPr id="8" name="Rektangel 7">
            <a:extLst>
              <a:ext uri="{FF2B5EF4-FFF2-40B4-BE49-F238E27FC236}">
                <a16:creationId xmlns:a16="http://schemas.microsoft.com/office/drawing/2014/main" id="{7838007A-69D1-D9EC-D11C-948770C1DC41}"/>
              </a:ext>
            </a:extLst>
          </p:cNvPr>
          <p:cNvSpPr/>
          <p:nvPr/>
        </p:nvSpPr>
        <p:spPr>
          <a:xfrm>
            <a:off x="3751308" y="1612318"/>
            <a:ext cx="1551724" cy="620486"/>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r>
              <a:rPr lang="da-DK" sz="900" b="1" dirty="0">
                <a:solidFill>
                  <a:srgbClr val="111111"/>
                </a:solidFill>
                <a:latin typeface="Arial"/>
                <a:cs typeface="Arial"/>
              </a:rPr>
              <a:t>Adgangsstyring for systemer</a:t>
            </a:r>
          </a:p>
          <a:p>
            <a:pPr algn="ctr" defTabSz="342900"/>
            <a:r>
              <a:rPr lang="da-DK" sz="900" b="1" dirty="0">
                <a:solidFill>
                  <a:srgbClr val="111111"/>
                </a:solidFill>
                <a:latin typeface="Arial"/>
                <a:cs typeface="Arial"/>
              </a:rPr>
              <a:t>(</a:t>
            </a:r>
            <a:r>
              <a:rPr lang="da-DK" sz="900" b="1" dirty="0" err="1">
                <a:solidFill>
                  <a:srgbClr val="111111"/>
                </a:solidFill>
                <a:latin typeface="Arial"/>
                <a:cs typeface="Arial"/>
              </a:rPr>
              <a:t>Context</a:t>
            </a:r>
            <a:r>
              <a:rPr lang="da-DK" sz="900" b="1" dirty="0">
                <a:solidFill>
                  <a:srgbClr val="111111"/>
                </a:solidFill>
                <a:latin typeface="Arial"/>
                <a:cs typeface="Arial"/>
              </a:rPr>
              <a:t> Handleren)</a:t>
            </a:r>
          </a:p>
        </p:txBody>
      </p:sp>
      <p:sp>
        <p:nvSpPr>
          <p:cNvPr id="10" name="Rektangel 9">
            <a:extLst>
              <a:ext uri="{FF2B5EF4-FFF2-40B4-BE49-F238E27FC236}">
                <a16:creationId xmlns:a16="http://schemas.microsoft.com/office/drawing/2014/main" id="{1D408777-8126-2190-C7B9-DA330B4C044E}"/>
              </a:ext>
            </a:extLst>
          </p:cNvPr>
          <p:cNvSpPr/>
          <p:nvPr/>
        </p:nvSpPr>
        <p:spPr>
          <a:xfrm>
            <a:off x="875848" y="2540138"/>
            <a:ext cx="1551724" cy="620486"/>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r>
              <a:rPr lang="da-DK" sz="900" b="1" dirty="0">
                <a:solidFill>
                  <a:srgbClr val="FFFFFF"/>
                </a:solidFill>
                <a:latin typeface="Arial"/>
                <a:cs typeface="Arial"/>
              </a:rPr>
              <a:t>Kommunal Brugerkatalog/</a:t>
            </a:r>
          </a:p>
          <a:p>
            <a:pPr algn="ctr" defTabSz="342900"/>
            <a:r>
              <a:rPr lang="da-DK" sz="900" b="1" dirty="0">
                <a:solidFill>
                  <a:srgbClr val="FFFFFF"/>
                </a:solidFill>
                <a:latin typeface="Arial"/>
                <a:cs typeface="Arial"/>
              </a:rPr>
              <a:t>Organisationskomponent</a:t>
            </a:r>
          </a:p>
        </p:txBody>
      </p:sp>
      <p:sp>
        <p:nvSpPr>
          <p:cNvPr id="11" name="Rektangel 10">
            <a:extLst>
              <a:ext uri="{FF2B5EF4-FFF2-40B4-BE49-F238E27FC236}">
                <a16:creationId xmlns:a16="http://schemas.microsoft.com/office/drawing/2014/main" id="{6D141C91-B744-017C-B7E2-26BFC1FAFD72}"/>
              </a:ext>
            </a:extLst>
          </p:cNvPr>
          <p:cNvSpPr/>
          <p:nvPr/>
        </p:nvSpPr>
        <p:spPr>
          <a:xfrm>
            <a:off x="874215" y="1613723"/>
            <a:ext cx="1551723" cy="620486"/>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r>
              <a:rPr lang="da-DK" sz="900" b="1" dirty="0">
                <a:solidFill>
                  <a:srgbClr val="FFFFFF"/>
                </a:solidFill>
                <a:latin typeface="Arial"/>
                <a:cs typeface="Arial"/>
              </a:rPr>
              <a:t>Kommunal</a:t>
            </a:r>
          </a:p>
          <a:p>
            <a:pPr algn="ctr" defTabSz="342900"/>
            <a:r>
              <a:rPr lang="da-DK" sz="900" b="1" dirty="0">
                <a:solidFill>
                  <a:srgbClr val="FFFFFF"/>
                </a:solidFill>
                <a:latin typeface="Arial"/>
                <a:cs typeface="Arial"/>
              </a:rPr>
              <a:t>Identity Provider (</a:t>
            </a:r>
            <a:r>
              <a:rPr lang="da-DK" sz="900" b="1" dirty="0" err="1">
                <a:solidFill>
                  <a:srgbClr val="FFFFFF"/>
                </a:solidFill>
                <a:latin typeface="Arial"/>
                <a:cs typeface="Arial"/>
              </a:rPr>
              <a:t>dP</a:t>
            </a:r>
            <a:r>
              <a:rPr lang="da-DK" sz="900" b="1" dirty="0">
                <a:solidFill>
                  <a:srgbClr val="FFFFFF"/>
                </a:solidFill>
                <a:latin typeface="Arial"/>
                <a:cs typeface="Arial"/>
              </a:rPr>
              <a:t>)</a:t>
            </a:r>
          </a:p>
        </p:txBody>
      </p:sp>
      <p:pic>
        <p:nvPicPr>
          <p:cNvPr id="20" name="Grafik 19" descr="Mand med massiv udfyldning">
            <a:extLst>
              <a:ext uri="{FF2B5EF4-FFF2-40B4-BE49-F238E27FC236}">
                <a16:creationId xmlns:a16="http://schemas.microsoft.com/office/drawing/2014/main" id="{6E2C2A24-8090-09E6-1F13-4C5B45E7A2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96354" y="2457465"/>
            <a:ext cx="685800" cy="685800"/>
          </a:xfrm>
          <a:prstGeom prst="rect">
            <a:avLst/>
          </a:prstGeom>
        </p:spPr>
      </p:pic>
      <p:sp>
        <p:nvSpPr>
          <p:cNvPr id="21" name="Tekstfelt 20">
            <a:extLst>
              <a:ext uri="{FF2B5EF4-FFF2-40B4-BE49-F238E27FC236}">
                <a16:creationId xmlns:a16="http://schemas.microsoft.com/office/drawing/2014/main" id="{9DDFE51C-31BB-1940-4783-B38D4CFE637F}"/>
              </a:ext>
            </a:extLst>
          </p:cNvPr>
          <p:cNvSpPr txBox="1"/>
          <p:nvPr/>
        </p:nvSpPr>
        <p:spPr>
          <a:xfrm>
            <a:off x="6949608" y="3129684"/>
            <a:ext cx="979291" cy="685800"/>
          </a:xfrm>
          <a:prstGeom prst="rect">
            <a:avLst/>
          </a:prstGeom>
          <a:noFill/>
          <a:ln>
            <a:noFill/>
          </a:ln>
        </p:spPr>
        <p:txBody>
          <a:bodyPr wrap="square" rtlCol="0">
            <a:noAutofit/>
          </a:bodyPr>
          <a:lstStyle/>
          <a:p>
            <a:pPr algn="ctr" defTabSz="342900"/>
            <a:r>
              <a:rPr lang="da-DK" sz="900" dirty="0">
                <a:solidFill>
                  <a:srgbClr val="111111"/>
                </a:solidFill>
                <a:latin typeface="Neue Haas Grotesk Text Pro" panose="020B0504020202020204" pitchFamily="34" charset="0"/>
                <a:cs typeface="Arial"/>
              </a:rPr>
              <a:t>Bruger</a:t>
            </a:r>
          </a:p>
        </p:txBody>
      </p:sp>
      <p:cxnSp>
        <p:nvCxnSpPr>
          <p:cNvPr id="23" name="Lige pilforbindelse 22">
            <a:extLst>
              <a:ext uri="{FF2B5EF4-FFF2-40B4-BE49-F238E27FC236}">
                <a16:creationId xmlns:a16="http://schemas.microsoft.com/office/drawing/2014/main" id="{DA3F6C95-CC09-5A87-0FB6-4605AB8C2BD4}"/>
              </a:ext>
            </a:extLst>
          </p:cNvPr>
          <p:cNvCxnSpPr>
            <a:cxnSpLocks/>
          </p:cNvCxnSpPr>
          <p:nvPr/>
        </p:nvCxnSpPr>
        <p:spPr bwMode="auto">
          <a:xfrm flipH="1">
            <a:off x="5303032" y="1769662"/>
            <a:ext cx="1325371" cy="15679"/>
          </a:xfrm>
          <a:prstGeom prst="straightConnector1">
            <a:avLst/>
          </a:prstGeom>
          <a:noFill/>
          <a:ln w="28575" algn="ctr">
            <a:solidFill>
              <a:schemeClr val="tx1"/>
            </a:solidFill>
            <a:prstDash val="sysDot"/>
            <a:round/>
            <a:headEnd type="none" w="med" len="med"/>
            <a:tailEnd type="triangle"/>
          </a:ln>
          <a:extLst>
            <a:ext uri="{909E8E84-426E-40dd-AFC4-6F175D3DCCD1}">
              <a14:hiddenFill xmlns:a14="http://schemas.microsoft.com/office/drawing/2010/main" xmlns="">
                <a:noFill/>
              </a14:hiddenFill>
            </a:ext>
          </a:extLst>
        </p:spPr>
      </p:cxnSp>
      <p:cxnSp>
        <p:nvCxnSpPr>
          <p:cNvPr id="25" name="Lige pilforbindelse 24">
            <a:extLst>
              <a:ext uri="{FF2B5EF4-FFF2-40B4-BE49-F238E27FC236}">
                <a16:creationId xmlns:a16="http://schemas.microsoft.com/office/drawing/2014/main" id="{6707FE56-CF06-53AB-9F3A-C9B9F5453946}"/>
              </a:ext>
            </a:extLst>
          </p:cNvPr>
          <p:cNvCxnSpPr>
            <a:cxnSpLocks/>
          </p:cNvCxnSpPr>
          <p:nvPr/>
        </p:nvCxnSpPr>
        <p:spPr bwMode="auto">
          <a:xfrm flipH="1">
            <a:off x="2425938" y="1775604"/>
            <a:ext cx="1325370" cy="1405"/>
          </a:xfrm>
          <a:prstGeom prst="straightConnector1">
            <a:avLst/>
          </a:prstGeom>
          <a:noFill/>
          <a:ln w="28575" algn="ctr">
            <a:solidFill>
              <a:schemeClr val="tx1"/>
            </a:solidFill>
            <a:prstDash val="sysDot"/>
            <a:round/>
            <a:headEnd type="none" w="med" len="med"/>
            <a:tailEnd type="triangle"/>
          </a:ln>
          <a:extLst>
            <a:ext uri="{909E8E84-426E-40dd-AFC4-6F175D3DCCD1}">
              <a14:hiddenFill xmlns:a14="http://schemas.microsoft.com/office/drawing/2010/main" xmlns="">
                <a:noFill/>
              </a14:hiddenFill>
            </a:ext>
          </a:extLst>
        </p:spPr>
      </p:cxnSp>
      <p:sp>
        <p:nvSpPr>
          <p:cNvPr id="28" name="Tekstfelt 27">
            <a:extLst>
              <a:ext uri="{FF2B5EF4-FFF2-40B4-BE49-F238E27FC236}">
                <a16:creationId xmlns:a16="http://schemas.microsoft.com/office/drawing/2014/main" id="{5862E332-81A9-76BB-C5E5-38D7F8B151C7}"/>
              </a:ext>
            </a:extLst>
          </p:cNvPr>
          <p:cNvSpPr txBox="1"/>
          <p:nvPr/>
        </p:nvSpPr>
        <p:spPr>
          <a:xfrm>
            <a:off x="6353753" y="1578223"/>
            <a:ext cx="274650" cy="282989"/>
          </a:xfrm>
          <a:prstGeom prst="rect">
            <a:avLst/>
          </a:prstGeom>
          <a:noFill/>
          <a:ln>
            <a:noFill/>
          </a:ln>
        </p:spPr>
        <p:txBody>
          <a:bodyPr wrap="none" rtlCol="0">
            <a:noAutofit/>
          </a:bodyPr>
          <a:lstStyle/>
          <a:p>
            <a:pPr defTabSz="342900"/>
            <a:r>
              <a:rPr lang="da-DK" sz="900" dirty="0">
                <a:solidFill>
                  <a:srgbClr val="111111"/>
                </a:solidFill>
                <a:latin typeface="Neue Haas Grotesk Text Pro" panose="020B0504020202020204" pitchFamily="34" charset="0"/>
                <a:cs typeface="Arial"/>
              </a:rPr>
              <a:t>(1.)</a:t>
            </a:r>
          </a:p>
        </p:txBody>
      </p:sp>
      <p:sp>
        <p:nvSpPr>
          <p:cNvPr id="29" name="Tekstfelt 28">
            <a:extLst>
              <a:ext uri="{FF2B5EF4-FFF2-40B4-BE49-F238E27FC236}">
                <a16:creationId xmlns:a16="http://schemas.microsoft.com/office/drawing/2014/main" id="{4B8CFAE8-317B-2530-BD13-FA6AF8538B07}"/>
              </a:ext>
            </a:extLst>
          </p:cNvPr>
          <p:cNvSpPr txBox="1"/>
          <p:nvPr/>
        </p:nvSpPr>
        <p:spPr>
          <a:xfrm>
            <a:off x="3467759" y="1592541"/>
            <a:ext cx="320030" cy="278728"/>
          </a:xfrm>
          <a:prstGeom prst="rect">
            <a:avLst/>
          </a:prstGeom>
          <a:noFill/>
          <a:ln>
            <a:noFill/>
          </a:ln>
        </p:spPr>
        <p:txBody>
          <a:bodyPr wrap="none" rtlCol="0">
            <a:noAutofit/>
          </a:bodyPr>
          <a:lstStyle/>
          <a:p>
            <a:pPr defTabSz="342900"/>
            <a:r>
              <a:rPr lang="da-DK" sz="900" dirty="0">
                <a:solidFill>
                  <a:srgbClr val="111111"/>
                </a:solidFill>
                <a:latin typeface="Neue Haas Grotesk Text Pro" panose="020B0504020202020204" pitchFamily="34" charset="0"/>
                <a:cs typeface="Arial"/>
              </a:rPr>
              <a:t>(2.)</a:t>
            </a:r>
          </a:p>
        </p:txBody>
      </p:sp>
      <p:cxnSp>
        <p:nvCxnSpPr>
          <p:cNvPr id="31" name="Lige pilforbindelse 30">
            <a:extLst>
              <a:ext uri="{FF2B5EF4-FFF2-40B4-BE49-F238E27FC236}">
                <a16:creationId xmlns:a16="http://schemas.microsoft.com/office/drawing/2014/main" id="{0E071EF5-33A2-35C8-7CDD-CFF1933DCAC2}"/>
              </a:ext>
            </a:extLst>
          </p:cNvPr>
          <p:cNvCxnSpPr>
            <a:cxnSpLocks/>
          </p:cNvCxnSpPr>
          <p:nvPr/>
        </p:nvCxnSpPr>
        <p:spPr bwMode="auto">
          <a:xfrm>
            <a:off x="1559101" y="2194905"/>
            <a:ext cx="0" cy="327818"/>
          </a:xfrm>
          <a:prstGeom prst="straightConnector1">
            <a:avLst/>
          </a:prstGeom>
          <a:noFill/>
          <a:ln w="28575" algn="ctr">
            <a:solidFill>
              <a:schemeClr val="tx1"/>
            </a:solidFill>
            <a:prstDash val="sysDot"/>
            <a:round/>
            <a:headEnd type="none" w="med" len="med"/>
            <a:tailEnd type="triangle"/>
          </a:ln>
          <a:extLst>
            <a:ext uri="{909E8E84-426E-40dd-AFC4-6F175D3DCCD1}">
              <a14:hiddenFill xmlns:a14="http://schemas.microsoft.com/office/drawing/2010/main" xmlns="">
                <a:noFill/>
              </a14:hiddenFill>
            </a:ext>
          </a:extLst>
        </p:spPr>
      </p:cxnSp>
      <p:sp>
        <p:nvSpPr>
          <p:cNvPr id="32" name="Tekstfelt 31">
            <a:extLst>
              <a:ext uri="{FF2B5EF4-FFF2-40B4-BE49-F238E27FC236}">
                <a16:creationId xmlns:a16="http://schemas.microsoft.com/office/drawing/2014/main" id="{8D1FE825-944B-733B-1FB0-9CB38860F3BD}"/>
              </a:ext>
            </a:extLst>
          </p:cNvPr>
          <p:cNvSpPr txBox="1"/>
          <p:nvPr/>
        </p:nvSpPr>
        <p:spPr>
          <a:xfrm>
            <a:off x="1275265" y="2194905"/>
            <a:ext cx="320030" cy="278728"/>
          </a:xfrm>
          <a:prstGeom prst="rect">
            <a:avLst/>
          </a:prstGeom>
          <a:noFill/>
          <a:ln>
            <a:noFill/>
          </a:ln>
        </p:spPr>
        <p:txBody>
          <a:bodyPr wrap="none" rtlCol="0">
            <a:noAutofit/>
          </a:bodyPr>
          <a:lstStyle/>
          <a:p>
            <a:pPr defTabSz="342900"/>
            <a:r>
              <a:rPr lang="da-DK" sz="900" dirty="0">
                <a:solidFill>
                  <a:srgbClr val="111111"/>
                </a:solidFill>
                <a:latin typeface="Neue Haas Grotesk Text Pro" panose="020B0504020202020204" pitchFamily="34" charset="0"/>
                <a:cs typeface="Arial"/>
              </a:rPr>
              <a:t>(3.)</a:t>
            </a:r>
          </a:p>
        </p:txBody>
      </p:sp>
      <p:sp>
        <p:nvSpPr>
          <p:cNvPr id="33" name="Tekstfelt 32">
            <a:extLst>
              <a:ext uri="{FF2B5EF4-FFF2-40B4-BE49-F238E27FC236}">
                <a16:creationId xmlns:a16="http://schemas.microsoft.com/office/drawing/2014/main" id="{982F419C-A248-7388-E892-12A97429C428}"/>
              </a:ext>
            </a:extLst>
          </p:cNvPr>
          <p:cNvSpPr txBox="1"/>
          <p:nvPr/>
        </p:nvSpPr>
        <p:spPr>
          <a:xfrm>
            <a:off x="545289" y="3831562"/>
            <a:ext cx="8598711" cy="685800"/>
          </a:xfrm>
          <a:prstGeom prst="rect">
            <a:avLst/>
          </a:prstGeom>
          <a:noFill/>
          <a:ln>
            <a:noFill/>
          </a:ln>
        </p:spPr>
        <p:txBody>
          <a:bodyPr wrap="square" rtlCol="0">
            <a:noAutofit/>
          </a:bodyPr>
          <a:lstStyle/>
          <a:p>
            <a:pPr marL="171450" indent="-171450" defTabSz="342900">
              <a:buClr>
                <a:srgbClr val="EB052F"/>
              </a:buClr>
              <a:buFont typeface="Wingdings" panose="05000000000000000000" pitchFamily="2" charset="2"/>
              <a:buChar char="§"/>
            </a:pPr>
            <a:r>
              <a:rPr lang="da-DK" sz="900" dirty="0">
                <a:solidFill>
                  <a:srgbClr val="111111"/>
                </a:solidFill>
                <a:latin typeface="Neue Haas Grotesk Text Pro" panose="020B0504020202020204" pitchFamily="34" charset="0"/>
                <a:cs typeface="Arial"/>
              </a:rPr>
              <a:t>Trin 0: Brugeren logger på SAPA</a:t>
            </a:r>
          </a:p>
          <a:p>
            <a:pPr marL="171450" indent="-171450" defTabSz="342900">
              <a:buClr>
                <a:srgbClr val="EB052F"/>
              </a:buClr>
              <a:buFont typeface="Wingdings" panose="05000000000000000000" pitchFamily="2" charset="2"/>
              <a:buChar char="§"/>
            </a:pPr>
            <a:r>
              <a:rPr lang="da-DK" sz="900" dirty="0">
                <a:solidFill>
                  <a:srgbClr val="111111"/>
                </a:solidFill>
                <a:latin typeface="Neue Haas Grotesk Text Pro" panose="020B0504020202020204" pitchFamily="34" charset="0"/>
                <a:cs typeface="Arial"/>
              </a:rPr>
              <a:t>Trin 1:  Fagsystemet sender brugeren til </a:t>
            </a:r>
            <a:r>
              <a:rPr lang="da-DK" sz="900" dirty="0" err="1">
                <a:solidFill>
                  <a:srgbClr val="111111"/>
                </a:solidFill>
                <a:latin typeface="Neue Haas Grotesk Text Pro" panose="020B0504020202020204" pitchFamily="34" charset="0"/>
                <a:cs typeface="Arial"/>
              </a:rPr>
              <a:t>Context</a:t>
            </a:r>
            <a:r>
              <a:rPr lang="da-DK" sz="900" dirty="0">
                <a:solidFill>
                  <a:srgbClr val="111111"/>
                </a:solidFill>
                <a:latin typeface="Neue Haas Grotesk Text Pro" panose="020B0504020202020204" pitchFamily="34" charset="0"/>
                <a:cs typeface="Arial"/>
              </a:rPr>
              <a:t> Handleren, for at få at vide: hvem brugeren er og hvilke rettigheder (Brugersystemroller) brugeren har</a:t>
            </a:r>
          </a:p>
          <a:p>
            <a:pPr marL="171450" indent="-171450" defTabSz="342900">
              <a:buClr>
                <a:srgbClr val="EB052F"/>
              </a:buClr>
              <a:buFont typeface="Wingdings" panose="05000000000000000000" pitchFamily="2" charset="2"/>
              <a:buChar char="§"/>
            </a:pPr>
            <a:r>
              <a:rPr lang="da-DK" sz="900" dirty="0">
                <a:solidFill>
                  <a:srgbClr val="111111"/>
                </a:solidFill>
                <a:latin typeface="Neue Haas Grotesk Text Pro" panose="020B0504020202020204" pitchFamily="34" charset="0"/>
                <a:cs typeface="Arial"/>
              </a:rPr>
              <a:t>Trin 2: </a:t>
            </a:r>
            <a:r>
              <a:rPr lang="da-DK" sz="900" dirty="0" err="1">
                <a:solidFill>
                  <a:srgbClr val="111111"/>
                </a:solidFill>
                <a:latin typeface="Neue Haas Grotesk Text Pro" panose="020B0504020202020204" pitchFamily="34" charset="0"/>
                <a:cs typeface="Arial"/>
              </a:rPr>
              <a:t>Context</a:t>
            </a:r>
            <a:r>
              <a:rPr lang="da-DK" sz="900" dirty="0">
                <a:solidFill>
                  <a:srgbClr val="111111"/>
                </a:solidFill>
                <a:latin typeface="Neue Haas Grotesk Text Pro" panose="020B0504020202020204" pitchFamily="34" charset="0"/>
                <a:cs typeface="Arial"/>
              </a:rPr>
              <a:t> Handleren håndterer ikke selv login, men sender i stedet brugeren til kommunens lokale Identity Provider (fx AD FS, </a:t>
            </a:r>
            <a:r>
              <a:rPr lang="da-DK" sz="900" dirty="0" err="1">
                <a:solidFill>
                  <a:srgbClr val="111111"/>
                </a:solidFill>
                <a:latin typeface="Neue Haas Grotesk Text Pro" panose="020B0504020202020204" pitchFamily="34" charset="0"/>
                <a:cs typeface="Arial"/>
              </a:rPr>
              <a:t>Identify</a:t>
            </a:r>
            <a:r>
              <a:rPr lang="da-DK" sz="900" dirty="0">
                <a:solidFill>
                  <a:srgbClr val="111111"/>
                </a:solidFill>
                <a:latin typeface="Neue Haas Grotesk Text Pro" panose="020B0504020202020204" pitchFamily="34" charset="0"/>
                <a:cs typeface="Arial"/>
              </a:rPr>
              <a:t> og </a:t>
            </a:r>
            <a:r>
              <a:rPr lang="da-DK" sz="900" dirty="0" err="1">
                <a:solidFill>
                  <a:srgbClr val="111111"/>
                </a:solidFill>
                <a:latin typeface="Neue Haas Grotesk Text Pro" panose="020B0504020202020204" pitchFamily="34" charset="0"/>
                <a:cs typeface="Arial"/>
              </a:rPr>
              <a:t>NetIQ</a:t>
            </a:r>
            <a:r>
              <a:rPr lang="da-DK" sz="900" dirty="0">
                <a:solidFill>
                  <a:srgbClr val="111111"/>
                </a:solidFill>
                <a:latin typeface="Neue Haas Grotesk Text Pro" panose="020B0504020202020204" pitchFamily="34" charset="0"/>
                <a:cs typeface="Arial"/>
              </a:rPr>
              <a:t>)</a:t>
            </a:r>
          </a:p>
          <a:p>
            <a:pPr marL="171450" indent="-171450" defTabSz="342900">
              <a:buClr>
                <a:srgbClr val="EB052F"/>
              </a:buClr>
              <a:buFont typeface="Wingdings" panose="05000000000000000000" pitchFamily="2" charset="2"/>
              <a:buChar char="§"/>
            </a:pPr>
            <a:r>
              <a:rPr lang="da-DK" sz="900" dirty="0">
                <a:solidFill>
                  <a:srgbClr val="111111"/>
                </a:solidFill>
                <a:latin typeface="Neue Haas Grotesk Text Pro" panose="020B0504020202020204" pitchFamily="34" charset="0"/>
                <a:cs typeface="Arial"/>
              </a:rPr>
              <a:t>Trin 3: Identity </a:t>
            </a:r>
            <a:r>
              <a:rPr lang="da-DK" sz="900" dirty="0" err="1">
                <a:solidFill>
                  <a:srgbClr val="111111"/>
                </a:solidFill>
                <a:latin typeface="Neue Haas Grotesk Text Pro" panose="020B0504020202020204" pitchFamily="34" charset="0"/>
                <a:cs typeface="Arial"/>
              </a:rPr>
              <a:t>Provideren</a:t>
            </a:r>
            <a:r>
              <a:rPr lang="da-DK" sz="900" dirty="0">
                <a:solidFill>
                  <a:srgbClr val="111111"/>
                </a:solidFill>
                <a:latin typeface="Neue Haas Grotesk Text Pro" panose="020B0504020202020204" pitchFamily="34" charset="0"/>
                <a:cs typeface="Arial"/>
              </a:rPr>
              <a:t> autentificerer brugeren og henter efterfølgende brugerens Jobfunktionsroller fra det kommunale brugerkatalog (MS AD, IDM mv.)</a:t>
            </a:r>
          </a:p>
          <a:p>
            <a:pPr marL="171450" indent="-171450" defTabSz="342900">
              <a:buClr>
                <a:srgbClr val="EB052F"/>
              </a:buClr>
              <a:buFont typeface="Wingdings" panose="05000000000000000000" pitchFamily="2" charset="2"/>
              <a:buChar char="§"/>
            </a:pPr>
            <a:r>
              <a:rPr lang="da-DK" sz="900" dirty="0">
                <a:solidFill>
                  <a:srgbClr val="111111"/>
                </a:solidFill>
                <a:latin typeface="Neue Haas Grotesk Text Pro" panose="020B0504020202020204" pitchFamily="34" charset="0"/>
                <a:cs typeface="Arial"/>
              </a:rPr>
              <a:t>Trin 4: Den kommunale Identity Provider udsteder et SAML 2.0 </a:t>
            </a:r>
            <a:r>
              <a:rPr lang="da-DK" sz="900" dirty="0" err="1">
                <a:solidFill>
                  <a:srgbClr val="111111"/>
                </a:solidFill>
                <a:latin typeface="Neue Haas Grotesk Text Pro" panose="020B0504020202020204" pitchFamily="34" charset="0"/>
                <a:cs typeface="Arial"/>
              </a:rPr>
              <a:t>token</a:t>
            </a:r>
            <a:r>
              <a:rPr lang="da-DK" sz="900" dirty="0">
                <a:solidFill>
                  <a:srgbClr val="111111"/>
                </a:solidFill>
                <a:latin typeface="Neue Haas Grotesk Text Pro" panose="020B0504020202020204" pitchFamily="34" charset="0"/>
                <a:cs typeface="Arial"/>
              </a:rPr>
              <a:t> med brugerens identitet og Jobfunktionsroller</a:t>
            </a:r>
          </a:p>
          <a:p>
            <a:pPr marL="171450" indent="-171450" defTabSz="342900">
              <a:buClr>
                <a:srgbClr val="EB052F"/>
              </a:buClr>
              <a:buFont typeface="Wingdings" panose="05000000000000000000" pitchFamily="2" charset="2"/>
              <a:buChar char="§"/>
            </a:pPr>
            <a:r>
              <a:rPr lang="da-DK" sz="900" dirty="0">
                <a:solidFill>
                  <a:srgbClr val="111111"/>
                </a:solidFill>
                <a:latin typeface="Neue Haas Grotesk Text Pro" panose="020B0504020202020204" pitchFamily="34" charset="0"/>
                <a:cs typeface="Arial"/>
              </a:rPr>
              <a:t>Trin 5: </a:t>
            </a:r>
            <a:r>
              <a:rPr lang="da-DK" sz="900" dirty="0" err="1">
                <a:solidFill>
                  <a:srgbClr val="111111"/>
                </a:solidFill>
                <a:latin typeface="Neue Haas Grotesk Text Pro" panose="020B0504020202020204" pitchFamily="34" charset="0"/>
                <a:cs typeface="Arial"/>
              </a:rPr>
              <a:t>Context</a:t>
            </a:r>
            <a:r>
              <a:rPr lang="da-DK" sz="900" dirty="0">
                <a:solidFill>
                  <a:srgbClr val="111111"/>
                </a:solidFill>
                <a:latin typeface="Neue Haas Grotesk Text Pro" panose="020B0504020202020204" pitchFamily="34" charset="0"/>
                <a:cs typeface="Arial"/>
              </a:rPr>
              <a:t> Handleren veksler Jobfunktionsrollerne til Brugersystemroller og udsteder et nyt SAML 2.0 </a:t>
            </a:r>
            <a:r>
              <a:rPr lang="da-DK" sz="900" dirty="0" err="1">
                <a:solidFill>
                  <a:srgbClr val="111111"/>
                </a:solidFill>
                <a:latin typeface="Neue Haas Grotesk Text Pro" panose="020B0504020202020204" pitchFamily="34" charset="0"/>
                <a:cs typeface="Arial"/>
              </a:rPr>
              <a:t>token</a:t>
            </a:r>
            <a:r>
              <a:rPr lang="da-DK" sz="900" dirty="0">
                <a:solidFill>
                  <a:srgbClr val="111111"/>
                </a:solidFill>
                <a:latin typeface="Neue Haas Grotesk Text Pro" panose="020B0504020202020204" pitchFamily="34" charset="0"/>
                <a:cs typeface="Arial"/>
              </a:rPr>
              <a:t>, der sendes til fagsystemet</a:t>
            </a:r>
          </a:p>
          <a:p>
            <a:pPr marL="171450" indent="-171450" defTabSz="342900">
              <a:buClr>
                <a:srgbClr val="EB052F"/>
              </a:buClr>
              <a:buFont typeface="Wingdings" panose="05000000000000000000" pitchFamily="2" charset="2"/>
              <a:buChar char="§"/>
            </a:pPr>
            <a:r>
              <a:rPr lang="da-DK" sz="900" dirty="0">
                <a:solidFill>
                  <a:srgbClr val="111111"/>
                </a:solidFill>
                <a:latin typeface="Neue Haas Grotesk Text Pro" panose="020B0504020202020204" pitchFamily="34" charset="0"/>
                <a:cs typeface="Arial"/>
              </a:rPr>
              <a:t>Trin 6: Brugeren er logget på SAPA med de dataafgrænsninger der er angivet i tilknyttede brugersystemroller</a:t>
            </a:r>
          </a:p>
          <a:p>
            <a:pPr defTabSz="342900">
              <a:buClr>
                <a:srgbClr val="EB052F"/>
              </a:buClr>
            </a:pPr>
            <a:endParaRPr lang="da-DK" sz="900" dirty="0">
              <a:solidFill>
                <a:srgbClr val="111111"/>
              </a:solidFill>
              <a:latin typeface="Neue Haas Grotesk Text Pro" panose="020B0504020202020204" pitchFamily="34" charset="0"/>
              <a:cs typeface="Arial"/>
            </a:endParaRPr>
          </a:p>
          <a:p>
            <a:pPr marL="171450" indent="-171450" defTabSz="342900">
              <a:buClr>
                <a:srgbClr val="EB052F"/>
              </a:buClr>
              <a:buFont typeface="Wingdings" panose="05000000000000000000" pitchFamily="2" charset="2"/>
              <a:buChar char="§"/>
            </a:pPr>
            <a:endParaRPr lang="da-DK" sz="900" dirty="0">
              <a:solidFill>
                <a:srgbClr val="111111"/>
              </a:solidFill>
              <a:latin typeface="Neue Haas Grotesk Text Pro" panose="020B0504020202020204" pitchFamily="34" charset="0"/>
              <a:cs typeface="Arial"/>
            </a:endParaRPr>
          </a:p>
          <a:p>
            <a:pPr marL="171450" indent="-171450" defTabSz="342900">
              <a:buClr>
                <a:srgbClr val="EB052F"/>
              </a:buClr>
              <a:buFont typeface="Wingdings" panose="05000000000000000000" pitchFamily="2" charset="2"/>
              <a:buChar char="§"/>
            </a:pPr>
            <a:endParaRPr lang="da-DK" sz="900" dirty="0">
              <a:solidFill>
                <a:srgbClr val="111111"/>
              </a:solidFill>
              <a:latin typeface="Neue Haas Grotesk Text Pro" panose="020B0504020202020204" pitchFamily="34" charset="0"/>
              <a:cs typeface="Arial"/>
            </a:endParaRPr>
          </a:p>
        </p:txBody>
      </p:sp>
      <p:cxnSp>
        <p:nvCxnSpPr>
          <p:cNvPr id="34" name="Lige pilforbindelse 33">
            <a:extLst>
              <a:ext uri="{FF2B5EF4-FFF2-40B4-BE49-F238E27FC236}">
                <a16:creationId xmlns:a16="http://schemas.microsoft.com/office/drawing/2014/main" id="{6276C0BA-5C38-0194-EEB0-A3BFE8EC1668}"/>
              </a:ext>
            </a:extLst>
          </p:cNvPr>
          <p:cNvCxnSpPr>
            <a:cxnSpLocks/>
          </p:cNvCxnSpPr>
          <p:nvPr/>
        </p:nvCxnSpPr>
        <p:spPr bwMode="auto">
          <a:xfrm flipV="1">
            <a:off x="5303032" y="2003366"/>
            <a:ext cx="1325371" cy="20153"/>
          </a:xfrm>
          <a:prstGeom prst="straightConnector1">
            <a:avLst/>
          </a:prstGeom>
          <a:noFill/>
          <a:ln w="28575" algn="ctr">
            <a:solidFill>
              <a:schemeClr val="tx1"/>
            </a:solidFill>
            <a:prstDash val="sysDot"/>
            <a:round/>
            <a:headEnd type="none" w="med" len="med"/>
            <a:tailEnd type="triangle"/>
          </a:ln>
          <a:extLst>
            <a:ext uri="{909E8E84-426E-40dd-AFC4-6F175D3DCCD1}">
              <a14:hiddenFill xmlns:a14="http://schemas.microsoft.com/office/drawing/2010/main" xmlns="">
                <a:noFill/>
              </a14:hiddenFill>
            </a:ext>
          </a:extLst>
        </p:spPr>
      </p:cxnSp>
      <p:cxnSp>
        <p:nvCxnSpPr>
          <p:cNvPr id="35" name="Lige pilforbindelse 34">
            <a:extLst>
              <a:ext uri="{FF2B5EF4-FFF2-40B4-BE49-F238E27FC236}">
                <a16:creationId xmlns:a16="http://schemas.microsoft.com/office/drawing/2014/main" id="{3BD04DED-0125-C75F-49E1-41D0EE171E6D}"/>
              </a:ext>
            </a:extLst>
          </p:cNvPr>
          <p:cNvCxnSpPr>
            <a:cxnSpLocks/>
          </p:cNvCxnSpPr>
          <p:nvPr/>
        </p:nvCxnSpPr>
        <p:spPr bwMode="auto">
          <a:xfrm>
            <a:off x="2430773" y="2015258"/>
            <a:ext cx="1325370" cy="1405"/>
          </a:xfrm>
          <a:prstGeom prst="straightConnector1">
            <a:avLst/>
          </a:prstGeom>
          <a:noFill/>
          <a:ln w="28575" algn="ctr">
            <a:solidFill>
              <a:schemeClr val="tx1"/>
            </a:solidFill>
            <a:prstDash val="sysDot"/>
            <a:round/>
            <a:headEnd type="none" w="med" len="med"/>
            <a:tailEnd type="triangle"/>
          </a:ln>
          <a:extLst>
            <a:ext uri="{909E8E84-426E-40dd-AFC4-6F175D3DCCD1}">
              <a14:hiddenFill xmlns:a14="http://schemas.microsoft.com/office/drawing/2010/main" xmlns="">
                <a:noFill/>
              </a14:hiddenFill>
            </a:ext>
          </a:extLst>
        </p:spPr>
      </p:cxnSp>
      <p:sp>
        <p:nvSpPr>
          <p:cNvPr id="36" name="Tekstfelt 35">
            <a:extLst>
              <a:ext uri="{FF2B5EF4-FFF2-40B4-BE49-F238E27FC236}">
                <a16:creationId xmlns:a16="http://schemas.microsoft.com/office/drawing/2014/main" id="{9866F31C-CF1C-D783-9B23-648C94DD8C77}"/>
              </a:ext>
            </a:extLst>
          </p:cNvPr>
          <p:cNvSpPr txBox="1"/>
          <p:nvPr/>
        </p:nvSpPr>
        <p:spPr>
          <a:xfrm>
            <a:off x="5292712" y="1820096"/>
            <a:ext cx="274650" cy="282989"/>
          </a:xfrm>
          <a:prstGeom prst="rect">
            <a:avLst/>
          </a:prstGeom>
          <a:noFill/>
          <a:ln>
            <a:noFill/>
          </a:ln>
        </p:spPr>
        <p:txBody>
          <a:bodyPr wrap="none" rtlCol="0">
            <a:noAutofit/>
          </a:bodyPr>
          <a:lstStyle/>
          <a:p>
            <a:pPr defTabSz="342900"/>
            <a:r>
              <a:rPr lang="da-DK" sz="900" dirty="0">
                <a:solidFill>
                  <a:srgbClr val="111111"/>
                </a:solidFill>
                <a:latin typeface="Neue Haas Grotesk Text Pro" panose="020B0504020202020204" pitchFamily="34" charset="0"/>
                <a:cs typeface="Arial"/>
              </a:rPr>
              <a:t>(5.)</a:t>
            </a:r>
          </a:p>
        </p:txBody>
      </p:sp>
      <p:sp>
        <p:nvSpPr>
          <p:cNvPr id="37" name="Tekstfelt 36">
            <a:extLst>
              <a:ext uri="{FF2B5EF4-FFF2-40B4-BE49-F238E27FC236}">
                <a16:creationId xmlns:a16="http://schemas.microsoft.com/office/drawing/2014/main" id="{E551B496-4479-CEBA-6AFE-EC4EDC463527}"/>
              </a:ext>
            </a:extLst>
          </p:cNvPr>
          <p:cNvSpPr txBox="1"/>
          <p:nvPr/>
        </p:nvSpPr>
        <p:spPr>
          <a:xfrm>
            <a:off x="2410568" y="1814774"/>
            <a:ext cx="320030" cy="278728"/>
          </a:xfrm>
          <a:prstGeom prst="rect">
            <a:avLst/>
          </a:prstGeom>
          <a:noFill/>
          <a:ln>
            <a:noFill/>
          </a:ln>
        </p:spPr>
        <p:txBody>
          <a:bodyPr wrap="none" rtlCol="0">
            <a:noAutofit/>
          </a:bodyPr>
          <a:lstStyle/>
          <a:p>
            <a:pPr defTabSz="342900"/>
            <a:r>
              <a:rPr lang="da-DK" sz="900" dirty="0">
                <a:solidFill>
                  <a:srgbClr val="111111"/>
                </a:solidFill>
                <a:latin typeface="Neue Haas Grotesk Text Pro" panose="020B0504020202020204" pitchFamily="34" charset="0"/>
                <a:cs typeface="Arial"/>
              </a:rPr>
              <a:t>(4.)</a:t>
            </a:r>
          </a:p>
        </p:txBody>
      </p:sp>
      <p:cxnSp>
        <p:nvCxnSpPr>
          <p:cNvPr id="41" name="Lige pilforbindelse 40">
            <a:extLst>
              <a:ext uri="{FF2B5EF4-FFF2-40B4-BE49-F238E27FC236}">
                <a16:creationId xmlns:a16="http://schemas.microsoft.com/office/drawing/2014/main" id="{9B58BF92-97A9-3174-4FBA-A31625F77F46}"/>
              </a:ext>
            </a:extLst>
          </p:cNvPr>
          <p:cNvCxnSpPr>
            <a:cxnSpLocks/>
          </p:cNvCxnSpPr>
          <p:nvPr/>
        </p:nvCxnSpPr>
        <p:spPr bwMode="auto">
          <a:xfrm flipV="1">
            <a:off x="1665514" y="2194904"/>
            <a:ext cx="0" cy="327818"/>
          </a:xfrm>
          <a:prstGeom prst="straightConnector1">
            <a:avLst/>
          </a:prstGeom>
          <a:noFill/>
          <a:ln w="28575" algn="ctr">
            <a:solidFill>
              <a:schemeClr val="tx1"/>
            </a:solidFill>
            <a:prstDash val="sysDot"/>
            <a:round/>
            <a:headEnd type="none" w="med" len="med"/>
            <a:tailEnd type="triangle"/>
          </a:ln>
          <a:extLst>
            <a:ext uri="{909E8E84-426E-40dd-AFC4-6F175D3DCCD1}">
              <a14:hiddenFill xmlns:a14="http://schemas.microsoft.com/office/drawing/2010/main" xmlns="">
                <a:noFill/>
              </a14:hiddenFill>
            </a:ext>
          </a:extLst>
        </p:spPr>
      </p:cxnSp>
      <p:sp>
        <p:nvSpPr>
          <p:cNvPr id="42" name="Tekstfelt 41">
            <a:extLst>
              <a:ext uri="{FF2B5EF4-FFF2-40B4-BE49-F238E27FC236}">
                <a16:creationId xmlns:a16="http://schemas.microsoft.com/office/drawing/2014/main" id="{6442D989-0821-FBDE-4516-923EEA9CEE63}"/>
              </a:ext>
            </a:extLst>
          </p:cNvPr>
          <p:cNvSpPr txBox="1"/>
          <p:nvPr/>
        </p:nvSpPr>
        <p:spPr>
          <a:xfrm>
            <a:off x="7509904" y="2604482"/>
            <a:ext cx="274650" cy="282989"/>
          </a:xfrm>
          <a:prstGeom prst="rect">
            <a:avLst/>
          </a:prstGeom>
          <a:noFill/>
          <a:ln>
            <a:noFill/>
          </a:ln>
        </p:spPr>
        <p:txBody>
          <a:bodyPr wrap="none" rtlCol="0">
            <a:noAutofit/>
          </a:bodyPr>
          <a:lstStyle/>
          <a:p>
            <a:pPr defTabSz="342900"/>
            <a:r>
              <a:rPr lang="da-DK" sz="900" dirty="0">
                <a:solidFill>
                  <a:srgbClr val="111111"/>
                </a:solidFill>
                <a:latin typeface="Neue Haas Grotesk Text Pro" panose="020B0504020202020204" pitchFamily="34" charset="0"/>
                <a:cs typeface="Arial"/>
              </a:rPr>
              <a:t>(6.)</a:t>
            </a:r>
          </a:p>
        </p:txBody>
      </p:sp>
      <p:cxnSp>
        <p:nvCxnSpPr>
          <p:cNvPr id="44" name="Lige pilforbindelse 43">
            <a:extLst>
              <a:ext uri="{FF2B5EF4-FFF2-40B4-BE49-F238E27FC236}">
                <a16:creationId xmlns:a16="http://schemas.microsoft.com/office/drawing/2014/main" id="{3A810B47-8A9B-C6BB-356E-5F0AC040D61E}"/>
              </a:ext>
            </a:extLst>
          </p:cNvPr>
          <p:cNvCxnSpPr>
            <a:cxnSpLocks/>
            <a:endCxn id="42" idx="0"/>
          </p:cNvCxnSpPr>
          <p:nvPr/>
        </p:nvCxnSpPr>
        <p:spPr bwMode="auto">
          <a:xfrm>
            <a:off x="7644172" y="2272079"/>
            <a:ext cx="3057" cy="332403"/>
          </a:xfrm>
          <a:prstGeom prst="straightConnector1">
            <a:avLst/>
          </a:prstGeom>
          <a:noFill/>
          <a:ln w="28575" algn="ctr">
            <a:solidFill>
              <a:schemeClr val="tx1"/>
            </a:solidFill>
            <a:prstDash val="sysDot"/>
            <a:round/>
            <a:headEnd type="none" w="med" len="med"/>
            <a:tailEnd type="triangle"/>
          </a:ln>
          <a:extLst>
            <a:ext uri="{909E8E84-426E-40dd-AFC4-6F175D3DCCD1}">
              <a14:hiddenFill xmlns:a14="http://schemas.microsoft.com/office/drawing/2010/main" xmlns="">
                <a:noFill/>
              </a14:hiddenFill>
            </a:ext>
          </a:extLst>
        </p:spPr>
      </p:cxnSp>
      <p:cxnSp>
        <p:nvCxnSpPr>
          <p:cNvPr id="46" name="Lige pilforbindelse 45">
            <a:extLst>
              <a:ext uri="{FF2B5EF4-FFF2-40B4-BE49-F238E27FC236}">
                <a16:creationId xmlns:a16="http://schemas.microsoft.com/office/drawing/2014/main" id="{1E6A683A-2D24-53D6-A5FE-BD27EB9CD134}"/>
              </a:ext>
            </a:extLst>
          </p:cNvPr>
          <p:cNvCxnSpPr>
            <a:cxnSpLocks/>
          </p:cNvCxnSpPr>
          <p:nvPr/>
        </p:nvCxnSpPr>
        <p:spPr bwMode="auto">
          <a:xfrm flipV="1">
            <a:off x="7241806" y="2237606"/>
            <a:ext cx="3057" cy="332403"/>
          </a:xfrm>
          <a:prstGeom prst="straightConnector1">
            <a:avLst/>
          </a:prstGeom>
          <a:noFill/>
          <a:ln w="28575" algn="ctr">
            <a:solidFill>
              <a:schemeClr val="tx1"/>
            </a:solidFill>
            <a:prstDash val="sysDot"/>
            <a:round/>
            <a:headEnd type="none" w="med" len="med"/>
            <a:tailEnd type="triangle"/>
          </a:ln>
          <a:extLst>
            <a:ext uri="{909E8E84-426E-40dd-AFC4-6F175D3DCCD1}">
              <a14:hiddenFill xmlns:a14="http://schemas.microsoft.com/office/drawing/2010/main" xmlns="">
                <a:noFill/>
              </a14:hiddenFill>
            </a:ext>
          </a:extLst>
        </p:spPr>
      </p:cxnSp>
      <p:sp>
        <p:nvSpPr>
          <p:cNvPr id="47" name="Tekstfelt 46">
            <a:extLst>
              <a:ext uri="{FF2B5EF4-FFF2-40B4-BE49-F238E27FC236}">
                <a16:creationId xmlns:a16="http://schemas.microsoft.com/office/drawing/2014/main" id="{7A7C3F44-3905-844F-D778-DEB285D71455}"/>
              </a:ext>
            </a:extLst>
          </p:cNvPr>
          <p:cNvSpPr txBox="1"/>
          <p:nvPr/>
        </p:nvSpPr>
        <p:spPr>
          <a:xfrm>
            <a:off x="7071443" y="2590811"/>
            <a:ext cx="274650" cy="282989"/>
          </a:xfrm>
          <a:prstGeom prst="rect">
            <a:avLst/>
          </a:prstGeom>
          <a:noFill/>
          <a:ln>
            <a:noFill/>
          </a:ln>
        </p:spPr>
        <p:txBody>
          <a:bodyPr wrap="none" rtlCol="0">
            <a:noAutofit/>
          </a:bodyPr>
          <a:lstStyle/>
          <a:p>
            <a:pPr defTabSz="342900"/>
            <a:r>
              <a:rPr lang="da-DK" sz="900" dirty="0">
                <a:solidFill>
                  <a:srgbClr val="111111"/>
                </a:solidFill>
                <a:latin typeface="Neue Haas Grotesk Text Pro" panose="020B0504020202020204" pitchFamily="34" charset="0"/>
                <a:cs typeface="Arial"/>
              </a:rPr>
              <a:t>(0)</a:t>
            </a:r>
          </a:p>
        </p:txBody>
      </p:sp>
      <p:pic>
        <p:nvPicPr>
          <p:cNvPr id="67" name="Billede 66">
            <a:extLst>
              <a:ext uri="{FF2B5EF4-FFF2-40B4-BE49-F238E27FC236}">
                <a16:creationId xmlns:a16="http://schemas.microsoft.com/office/drawing/2014/main" id="{1540BE39-4223-A256-D74E-8DB4CA4A2BDA}"/>
              </a:ext>
            </a:extLst>
          </p:cNvPr>
          <p:cNvPicPr>
            <a:picLocks noChangeAspect="1"/>
          </p:cNvPicPr>
          <p:nvPr/>
        </p:nvPicPr>
        <p:blipFill>
          <a:blip r:embed="rId4"/>
          <a:stretch>
            <a:fillRect/>
          </a:stretch>
        </p:blipFill>
        <p:spPr>
          <a:xfrm>
            <a:off x="2831334" y="1833598"/>
            <a:ext cx="424412" cy="365846"/>
          </a:xfrm>
          <a:prstGeom prst="rect">
            <a:avLst/>
          </a:prstGeom>
        </p:spPr>
      </p:pic>
      <p:pic>
        <p:nvPicPr>
          <p:cNvPr id="68" name="Billede 67">
            <a:extLst>
              <a:ext uri="{FF2B5EF4-FFF2-40B4-BE49-F238E27FC236}">
                <a16:creationId xmlns:a16="http://schemas.microsoft.com/office/drawing/2014/main" id="{28E37187-93BC-80F6-EFB4-198D06F229A0}"/>
              </a:ext>
            </a:extLst>
          </p:cNvPr>
          <p:cNvPicPr>
            <a:picLocks noChangeAspect="1"/>
          </p:cNvPicPr>
          <p:nvPr/>
        </p:nvPicPr>
        <p:blipFill>
          <a:blip r:embed="rId4"/>
          <a:stretch>
            <a:fillRect/>
          </a:stretch>
        </p:blipFill>
        <p:spPr>
          <a:xfrm>
            <a:off x="5783260" y="1822060"/>
            <a:ext cx="424412" cy="365846"/>
          </a:xfrm>
          <a:prstGeom prst="rect">
            <a:avLst/>
          </a:prstGeom>
        </p:spPr>
      </p:pic>
      <p:sp>
        <p:nvSpPr>
          <p:cNvPr id="65" name="Tekstfelt 64">
            <a:extLst>
              <a:ext uri="{FF2B5EF4-FFF2-40B4-BE49-F238E27FC236}">
                <a16:creationId xmlns:a16="http://schemas.microsoft.com/office/drawing/2014/main" id="{19069D2A-695D-BC0F-032D-438F02BB3FCF}"/>
              </a:ext>
            </a:extLst>
          </p:cNvPr>
          <p:cNvSpPr txBox="1"/>
          <p:nvPr/>
        </p:nvSpPr>
        <p:spPr>
          <a:xfrm>
            <a:off x="2550441" y="2125352"/>
            <a:ext cx="1030007" cy="685800"/>
          </a:xfrm>
          <a:prstGeom prst="rect">
            <a:avLst/>
          </a:prstGeom>
          <a:noFill/>
          <a:ln>
            <a:noFill/>
          </a:ln>
        </p:spPr>
        <p:txBody>
          <a:bodyPr wrap="square" rtlCol="0">
            <a:noAutofit/>
          </a:bodyPr>
          <a:lstStyle/>
          <a:p>
            <a:pPr algn="ctr" defTabSz="342900"/>
            <a:r>
              <a:rPr lang="da-DK" sz="675" dirty="0">
                <a:solidFill>
                  <a:srgbClr val="111111"/>
                </a:solidFill>
                <a:latin typeface="Neue Haas Grotesk Text Pro" panose="020B0504020202020204" pitchFamily="34" charset="0"/>
                <a:cs typeface="Arial"/>
              </a:rPr>
              <a:t>Brugerens identitet og jobfunktionsroller</a:t>
            </a:r>
          </a:p>
        </p:txBody>
      </p:sp>
      <p:sp>
        <p:nvSpPr>
          <p:cNvPr id="66" name="Tekstfelt 65">
            <a:extLst>
              <a:ext uri="{FF2B5EF4-FFF2-40B4-BE49-F238E27FC236}">
                <a16:creationId xmlns:a16="http://schemas.microsoft.com/office/drawing/2014/main" id="{913B4C94-2C3C-0A77-31BA-BD3450EBB9B3}"/>
              </a:ext>
            </a:extLst>
          </p:cNvPr>
          <p:cNvSpPr txBox="1"/>
          <p:nvPr/>
        </p:nvSpPr>
        <p:spPr>
          <a:xfrm>
            <a:off x="5486643" y="2120057"/>
            <a:ext cx="1021031" cy="685800"/>
          </a:xfrm>
          <a:prstGeom prst="rect">
            <a:avLst/>
          </a:prstGeom>
          <a:noFill/>
          <a:ln>
            <a:noFill/>
          </a:ln>
        </p:spPr>
        <p:txBody>
          <a:bodyPr wrap="square" rtlCol="0">
            <a:noAutofit/>
          </a:bodyPr>
          <a:lstStyle/>
          <a:p>
            <a:pPr algn="ctr" defTabSz="342900"/>
            <a:r>
              <a:rPr lang="da-DK" sz="675" dirty="0">
                <a:solidFill>
                  <a:srgbClr val="111111"/>
                </a:solidFill>
                <a:latin typeface="Neue Haas Grotesk Text Pro" panose="020B0504020202020204" pitchFamily="34" charset="0"/>
                <a:cs typeface="Arial"/>
              </a:rPr>
              <a:t>Brugerens identitet og brugersystemroller</a:t>
            </a:r>
          </a:p>
        </p:txBody>
      </p:sp>
    </p:spTree>
    <p:extLst>
      <p:ext uri="{BB962C8B-B14F-4D97-AF65-F5344CB8AC3E}">
        <p14:creationId xmlns:p14="http://schemas.microsoft.com/office/powerpoint/2010/main" val="159279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1" grpId="0" animBg="1"/>
      <p:bldP spid="28" grpId="0"/>
      <p:bldP spid="29" grpId="0"/>
      <p:bldP spid="32" grpId="0"/>
      <p:bldP spid="36" grpId="0"/>
      <p:bldP spid="37" grpId="0"/>
      <p:bldP spid="42" grpId="0"/>
      <p:bldP spid="47" grpId="0"/>
      <p:bldP spid="65" grpId="0"/>
      <p:bldP spid="6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2A52F7-93FA-BEB4-AB5A-2534CC8D25C7}"/>
              </a:ext>
            </a:extLst>
          </p:cNvPr>
          <p:cNvSpPr>
            <a:spLocks noGrp="1"/>
          </p:cNvSpPr>
          <p:nvPr>
            <p:ph type="title"/>
          </p:nvPr>
        </p:nvSpPr>
        <p:spPr/>
        <p:txBody>
          <a:bodyPr/>
          <a:lstStyle/>
          <a:p>
            <a:r>
              <a:rPr lang="da-DK" dirty="0"/>
              <a:t>Hvad har indflydelse på, hvad du ser i SAPA?</a:t>
            </a:r>
          </a:p>
        </p:txBody>
      </p:sp>
      <p:sp>
        <p:nvSpPr>
          <p:cNvPr id="3" name="Pladsholder til tekst 2">
            <a:extLst>
              <a:ext uri="{FF2B5EF4-FFF2-40B4-BE49-F238E27FC236}">
                <a16:creationId xmlns:a16="http://schemas.microsoft.com/office/drawing/2014/main" id="{753B4B1D-CE5B-FA5B-F074-3B85C3C7BADE}"/>
              </a:ext>
            </a:extLst>
          </p:cNvPr>
          <p:cNvSpPr>
            <a:spLocks noGrp="1"/>
          </p:cNvSpPr>
          <p:nvPr>
            <p:ph type="body" sz="quarter" idx="11"/>
          </p:nvPr>
        </p:nvSpPr>
        <p:spPr/>
        <p:txBody>
          <a:bodyPr/>
          <a:lstStyle/>
          <a:p>
            <a:r>
              <a:rPr lang="da-DK" dirty="0"/>
              <a:t>Infrastruktur i praksis</a:t>
            </a:r>
          </a:p>
        </p:txBody>
      </p:sp>
      <p:pic>
        <p:nvPicPr>
          <p:cNvPr id="5" name="Billede 4">
            <a:extLst>
              <a:ext uri="{FF2B5EF4-FFF2-40B4-BE49-F238E27FC236}">
                <a16:creationId xmlns:a16="http://schemas.microsoft.com/office/drawing/2014/main" id="{DFD8D246-016D-F289-0A17-B5F40E0FBAAE}"/>
              </a:ext>
            </a:extLst>
          </p:cNvPr>
          <p:cNvPicPr>
            <a:picLocks noChangeAspect="1"/>
          </p:cNvPicPr>
          <p:nvPr/>
        </p:nvPicPr>
        <p:blipFill rotWithShape="1">
          <a:blip r:embed="rId2"/>
          <a:srcRect l="5662" t="21342" r="55735" b="21111"/>
          <a:stretch/>
        </p:blipFill>
        <p:spPr>
          <a:xfrm>
            <a:off x="727295" y="1525214"/>
            <a:ext cx="7819152" cy="3278288"/>
          </a:xfrm>
          <a:prstGeom prst="rect">
            <a:avLst/>
          </a:prstGeom>
        </p:spPr>
      </p:pic>
      <p:sp>
        <p:nvSpPr>
          <p:cNvPr id="6" name="Rektangel 5">
            <a:extLst>
              <a:ext uri="{FF2B5EF4-FFF2-40B4-BE49-F238E27FC236}">
                <a16:creationId xmlns:a16="http://schemas.microsoft.com/office/drawing/2014/main" id="{513FCF59-CD96-7B51-1717-4E0C26A7ABB4}"/>
              </a:ext>
            </a:extLst>
          </p:cNvPr>
          <p:cNvSpPr/>
          <p:nvPr/>
        </p:nvSpPr>
        <p:spPr>
          <a:xfrm>
            <a:off x="727295" y="1027673"/>
            <a:ext cx="7819152" cy="517712"/>
          </a:xfrm>
          <a:prstGeom prst="rect">
            <a:avLst/>
          </a:prstGeom>
          <a:solidFill>
            <a:srgbClr val="CCC4B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endParaRPr lang="da-DK" sz="900" b="1" dirty="0">
              <a:solidFill>
                <a:srgbClr val="FFFFFF"/>
              </a:solidFill>
              <a:latin typeface="Arial"/>
              <a:cs typeface="Arial"/>
            </a:endParaRPr>
          </a:p>
        </p:txBody>
      </p:sp>
    </p:spTree>
    <p:extLst>
      <p:ext uri="{BB962C8B-B14F-4D97-AF65-F5344CB8AC3E}">
        <p14:creationId xmlns:p14="http://schemas.microsoft.com/office/powerpoint/2010/main" val="2647504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ktangel 29">
            <a:extLst>
              <a:ext uri="{FF2B5EF4-FFF2-40B4-BE49-F238E27FC236}">
                <a16:creationId xmlns:a16="http://schemas.microsoft.com/office/drawing/2014/main" id="{C01FFA5D-5692-2CB5-8E4C-6BBAB36FF4F9}"/>
              </a:ext>
            </a:extLst>
          </p:cNvPr>
          <p:cNvSpPr/>
          <p:nvPr/>
        </p:nvSpPr>
        <p:spPr>
          <a:xfrm>
            <a:off x="488118" y="2444524"/>
            <a:ext cx="8207375" cy="210503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457200" rtl="0" eaLnBrk="1" fontAlgn="auto" latinLnBrk="0" hangingPunct="1">
              <a:lnSpc>
                <a:spcPct val="100000"/>
              </a:lnSpc>
              <a:spcBef>
                <a:spcPts val="0"/>
              </a:spcBef>
              <a:spcAft>
                <a:spcPts val="0"/>
              </a:spcAft>
              <a:buClrTx/>
              <a:buSzTx/>
              <a:buFontTx/>
              <a:buNone/>
              <a:tabLst/>
              <a:defRPr/>
            </a:pPr>
            <a:endParaRPr lang="da-DK" sz="1200" b="0" i="0" u="none" strike="noStrike" kern="1200" cap="none" spc="0" normalizeH="0" baseline="0" noProof="0" dirty="0">
              <a:ln>
                <a:noFill/>
              </a:ln>
              <a:solidFill>
                <a:srgbClr val="111111"/>
              </a:solidFill>
              <a:effectLst/>
              <a:uLnTx/>
              <a:uFillTx/>
              <a:latin typeface="Neue Haas Grotesk Text Pro" panose="020B0504020202020204" pitchFamily="34" charset="0"/>
              <a:cs typeface="Arial"/>
            </a:endParaRPr>
          </a:p>
        </p:txBody>
      </p:sp>
      <p:sp>
        <p:nvSpPr>
          <p:cNvPr id="9" name="Rektangel 8">
            <a:extLst>
              <a:ext uri="{FF2B5EF4-FFF2-40B4-BE49-F238E27FC236}">
                <a16:creationId xmlns:a16="http://schemas.microsoft.com/office/drawing/2014/main" id="{9914845D-F02C-EF48-69C6-DD072842EEB3}"/>
              </a:ext>
            </a:extLst>
          </p:cNvPr>
          <p:cNvSpPr/>
          <p:nvPr/>
        </p:nvSpPr>
        <p:spPr>
          <a:xfrm>
            <a:off x="513442" y="745604"/>
            <a:ext cx="8207375" cy="16101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457200" rtl="0" eaLnBrk="1" fontAlgn="auto" latinLnBrk="0" hangingPunct="1">
              <a:lnSpc>
                <a:spcPct val="100000"/>
              </a:lnSpc>
              <a:spcBef>
                <a:spcPts val="0"/>
              </a:spcBef>
              <a:spcAft>
                <a:spcPts val="0"/>
              </a:spcAft>
              <a:buClrTx/>
              <a:buSzTx/>
              <a:buFontTx/>
              <a:buNone/>
              <a:tabLst/>
              <a:defRPr/>
            </a:pPr>
            <a:endParaRPr lang="da-DK" sz="1200" b="0" i="0" u="none" strike="noStrike" kern="1200" cap="none" spc="0" normalizeH="0" baseline="0" noProof="0" dirty="0">
              <a:ln>
                <a:noFill/>
              </a:ln>
              <a:solidFill>
                <a:srgbClr val="111111"/>
              </a:solidFill>
              <a:effectLst/>
              <a:uLnTx/>
              <a:uFillTx/>
              <a:latin typeface="Neue Haas Grotesk Text Pro" panose="020B0504020202020204" pitchFamily="34" charset="0"/>
              <a:cs typeface="Arial"/>
            </a:endParaRPr>
          </a:p>
        </p:txBody>
      </p:sp>
      <p:sp>
        <p:nvSpPr>
          <p:cNvPr id="33" name="Titel 32">
            <a:extLst>
              <a:ext uri="{FF2B5EF4-FFF2-40B4-BE49-F238E27FC236}">
                <a16:creationId xmlns:a16="http://schemas.microsoft.com/office/drawing/2014/main" id="{C8483F83-64BF-0442-F97A-FD5B6967C257}"/>
              </a:ext>
            </a:extLst>
          </p:cNvPr>
          <p:cNvSpPr>
            <a:spLocks noGrp="1"/>
          </p:cNvSpPr>
          <p:nvPr>
            <p:ph type="title"/>
          </p:nvPr>
        </p:nvSpPr>
        <p:spPr>
          <a:xfrm>
            <a:off x="500008" y="361778"/>
            <a:ext cx="8207375" cy="647973"/>
          </a:xfrm>
        </p:spPr>
        <p:txBody>
          <a:bodyPr/>
          <a:lstStyle/>
          <a:p>
            <a:r>
              <a:rPr lang="da-DK" sz="2000" dirty="0">
                <a:latin typeface="Neue Haas Grotesk Text Pro"/>
              </a:rPr>
              <a:t>Klikbar oversigt generelle begreber</a:t>
            </a:r>
          </a:p>
        </p:txBody>
      </p:sp>
      <p:pic>
        <p:nvPicPr>
          <p:cNvPr id="2" name="Billede 1">
            <a:hlinkClick r:id="rId3" action="ppaction://hlinksldjump"/>
            <a:extLst>
              <a:ext uri="{FF2B5EF4-FFF2-40B4-BE49-F238E27FC236}">
                <a16:creationId xmlns:a16="http://schemas.microsoft.com/office/drawing/2014/main" id="{CEAB278D-8D55-BBE7-CD48-F17B7039746E}"/>
              </a:ext>
            </a:extLst>
          </p:cNvPr>
          <p:cNvPicPr>
            <a:picLocks noChangeAspect="1"/>
          </p:cNvPicPr>
          <p:nvPr/>
        </p:nvPicPr>
        <p:blipFill>
          <a:blip r:embed="rId4"/>
          <a:stretch>
            <a:fillRect/>
          </a:stretch>
        </p:blipFill>
        <p:spPr>
          <a:xfrm>
            <a:off x="2650401" y="1401371"/>
            <a:ext cx="1557009" cy="877115"/>
          </a:xfrm>
          <a:prstGeom prst="rect">
            <a:avLst/>
          </a:prstGeom>
          <a:ln>
            <a:solidFill>
              <a:schemeClr val="bg1">
                <a:lumMod val="50000"/>
              </a:schemeClr>
            </a:solidFill>
          </a:ln>
        </p:spPr>
      </p:pic>
      <p:pic>
        <p:nvPicPr>
          <p:cNvPr id="3" name="Billede 2">
            <a:hlinkClick r:id="rId5" action="ppaction://hlinksldjump"/>
            <a:extLst>
              <a:ext uri="{FF2B5EF4-FFF2-40B4-BE49-F238E27FC236}">
                <a16:creationId xmlns:a16="http://schemas.microsoft.com/office/drawing/2014/main" id="{877FE10B-A73A-5D9D-52D7-01E719456C22}"/>
              </a:ext>
            </a:extLst>
          </p:cNvPr>
          <p:cNvPicPr>
            <a:picLocks noChangeAspect="1"/>
          </p:cNvPicPr>
          <p:nvPr/>
        </p:nvPicPr>
        <p:blipFill>
          <a:blip r:embed="rId6"/>
          <a:stretch>
            <a:fillRect/>
          </a:stretch>
        </p:blipFill>
        <p:spPr>
          <a:xfrm>
            <a:off x="4297551" y="1401371"/>
            <a:ext cx="1557009" cy="877115"/>
          </a:xfrm>
          <a:prstGeom prst="rect">
            <a:avLst/>
          </a:prstGeom>
          <a:ln>
            <a:solidFill>
              <a:schemeClr val="bg1">
                <a:lumMod val="50000"/>
              </a:schemeClr>
            </a:solidFill>
          </a:ln>
        </p:spPr>
      </p:pic>
      <p:pic>
        <p:nvPicPr>
          <p:cNvPr id="4" name="Billede 3">
            <a:hlinkClick r:id="rId7" action="ppaction://hlinksldjump"/>
            <a:extLst>
              <a:ext uri="{FF2B5EF4-FFF2-40B4-BE49-F238E27FC236}">
                <a16:creationId xmlns:a16="http://schemas.microsoft.com/office/drawing/2014/main" id="{E0E246E0-2D23-F79D-B890-095EB04A2FF7}"/>
              </a:ext>
            </a:extLst>
          </p:cNvPr>
          <p:cNvPicPr>
            <a:picLocks noChangeAspect="1"/>
          </p:cNvPicPr>
          <p:nvPr/>
        </p:nvPicPr>
        <p:blipFill>
          <a:blip r:embed="rId8"/>
          <a:stretch>
            <a:fillRect/>
          </a:stretch>
        </p:blipFill>
        <p:spPr>
          <a:xfrm>
            <a:off x="4306852" y="2491999"/>
            <a:ext cx="1557011" cy="877116"/>
          </a:xfrm>
          <a:prstGeom prst="rect">
            <a:avLst/>
          </a:prstGeom>
          <a:ln>
            <a:solidFill>
              <a:schemeClr val="bg1">
                <a:lumMod val="50000"/>
              </a:schemeClr>
            </a:solidFill>
          </a:ln>
        </p:spPr>
      </p:pic>
      <p:pic>
        <p:nvPicPr>
          <p:cNvPr id="5" name="Billede 4">
            <a:hlinkClick r:id="rId9" action="ppaction://hlinksldjump"/>
            <a:extLst>
              <a:ext uri="{FF2B5EF4-FFF2-40B4-BE49-F238E27FC236}">
                <a16:creationId xmlns:a16="http://schemas.microsoft.com/office/drawing/2014/main" id="{5D25E69E-4140-A1A1-8C86-7164F5052A7E}"/>
              </a:ext>
            </a:extLst>
          </p:cNvPr>
          <p:cNvPicPr>
            <a:picLocks noChangeAspect="1"/>
          </p:cNvPicPr>
          <p:nvPr/>
        </p:nvPicPr>
        <p:blipFill>
          <a:blip r:embed="rId10"/>
          <a:stretch>
            <a:fillRect/>
          </a:stretch>
        </p:blipFill>
        <p:spPr>
          <a:xfrm>
            <a:off x="5963301" y="2491999"/>
            <a:ext cx="1557011" cy="877116"/>
          </a:xfrm>
          <a:prstGeom prst="rect">
            <a:avLst/>
          </a:prstGeom>
          <a:ln>
            <a:solidFill>
              <a:schemeClr val="bg1">
                <a:lumMod val="50000"/>
              </a:schemeClr>
            </a:solidFill>
          </a:ln>
        </p:spPr>
      </p:pic>
      <p:pic>
        <p:nvPicPr>
          <p:cNvPr id="7" name="Billede 6">
            <a:hlinkClick r:id="rId11" action="ppaction://hlinksldjump"/>
            <a:extLst>
              <a:ext uri="{FF2B5EF4-FFF2-40B4-BE49-F238E27FC236}">
                <a16:creationId xmlns:a16="http://schemas.microsoft.com/office/drawing/2014/main" id="{F6255CFF-4ECD-903F-1C24-4C72D9BA47FB}"/>
              </a:ext>
            </a:extLst>
          </p:cNvPr>
          <p:cNvPicPr>
            <a:picLocks noChangeAspect="1"/>
          </p:cNvPicPr>
          <p:nvPr/>
        </p:nvPicPr>
        <p:blipFill>
          <a:blip r:embed="rId12"/>
          <a:stretch>
            <a:fillRect/>
          </a:stretch>
        </p:blipFill>
        <p:spPr>
          <a:xfrm>
            <a:off x="5967975" y="1412884"/>
            <a:ext cx="1557009" cy="877115"/>
          </a:xfrm>
          <a:prstGeom prst="rect">
            <a:avLst/>
          </a:prstGeom>
          <a:ln>
            <a:solidFill>
              <a:schemeClr val="bg1">
                <a:lumMod val="50000"/>
              </a:schemeClr>
            </a:solidFill>
          </a:ln>
        </p:spPr>
      </p:pic>
      <p:pic>
        <p:nvPicPr>
          <p:cNvPr id="8" name="Billede 7">
            <a:hlinkClick r:id="rId13" action="ppaction://hlinksldjump"/>
            <a:extLst>
              <a:ext uri="{FF2B5EF4-FFF2-40B4-BE49-F238E27FC236}">
                <a16:creationId xmlns:a16="http://schemas.microsoft.com/office/drawing/2014/main" id="{DD44BC38-5C51-A777-0916-743BA590D93B}"/>
              </a:ext>
            </a:extLst>
          </p:cNvPr>
          <p:cNvPicPr>
            <a:picLocks noChangeAspect="1"/>
          </p:cNvPicPr>
          <p:nvPr/>
        </p:nvPicPr>
        <p:blipFill>
          <a:blip r:embed="rId14"/>
          <a:stretch>
            <a:fillRect/>
          </a:stretch>
        </p:blipFill>
        <p:spPr>
          <a:xfrm>
            <a:off x="5940152" y="3470444"/>
            <a:ext cx="1557011" cy="877116"/>
          </a:xfrm>
          <a:prstGeom prst="rect">
            <a:avLst/>
          </a:prstGeom>
          <a:ln>
            <a:solidFill>
              <a:schemeClr val="bg1">
                <a:lumMod val="50000"/>
              </a:schemeClr>
            </a:solidFill>
          </a:ln>
        </p:spPr>
      </p:pic>
      <p:sp>
        <p:nvSpPr>
          <p:cNvPr id="10" name="Tekstfelt 9">
            <a:extLst>
              <a:ext uri="{FF2B5EF4-FFF2-40B4-BE49-F238E27FC236}">
                <a16:creationId xmlns:a16="http://schemas.microsoft.com/office/drawing/2014/main" id="{2035403F-D48C-4352-1915-1AF385540EAD}"/>
              </a:ext>
            </a:extLst>
          </p:cNvPr>
          <p:cNvSpPr txBox="1"/>
          <p:nvPr/>
        </p:nvSpPr>
        <p:spPr>
          <a:xfrm>
            <a:off x="2585685" y="921669"/>
            <a:ext cx="1557009" cy="914400"/>
          </a:xfrm>
          <a:prstGeom prst="rect">
            <a:avLst/>
          </a:prstGeom>
          <a:noFill/>
          <a:ln>
            <a:noFill/>
          </a:ln>
        </p:spPr>
        <p:txBody>
          <a:bodyPr wrap="none" lIns="91440" tIns="45720" rIns="91440" bIns="45720" rtlCol="0" anchor="t">
            <a:noAutofit/>
          </a:bodyPr>
          <a:lstStyle/>
          <a:p>
            <a:r>
              <a:rPr lang="da-DK" sz="1200" dirty="0">
                <a:latin typeface="Neue Haas Grotesk Text Pro"/>
                <a:cs typeface="Arial"/>
              </a:rPr>
              <a:t>Entitet</a:t>
            </a:r>
          </a:p>
        </p:txBody>
      </p:sp>
      <p:sp>
        <p:nvSpPr>
          <p:cNvPr id="11" name="Tekstfelt 10">
            <a:extLst>
              <a:ext uri="{FF2B5EF4-FFF2-40B4-BE49-F238E27FC236}">
                <a16:creationId xmlns:a16="http://schemas.microsoft.com/office/drawing/2014/main" id="{9A82B52D-F096-2907-E1C6-B85864D9683D}"/>
              </a:ext>
            </a:extLst>
          </p:cNvPr>
          <p:cNvSpPr txBox="1"/>
          <p:nvPr/>
        </p:nvSpPr>
        <p:spPr>
          <a:xfrm>
            <a:off x="4318427" y="932213"/>
            <a:ext cx="1557009" cy="914400"/>
          </a:xfrm>
          <a:prstGeom prst="rect">
            <a:avLst/>
          </a:prstGeom>
          <a:noFill/>
          <a:ln>
            <a:noFill/>
          </a:ln>
        </p:spPr>
        <p:txBody>
          <a:bodyPr wrap="square" lIns="91440" tIns="45720" rIns="91440" bIns="45720" rtlCol="0" anchor="t">
            <a:noAutofit/>
          </a:bodyPr>
          <a:lstStyle/>
          <a:p>
            <a:r>
              <a:rPr lang="da-DK" sz="1200" dirty="0">
                <a:latin typeface="Neue Haas Grotesk Text Pro"/>
                <a:cs typeface="Arial"/>
              </a:rPr>
              <a:t>Autentifikation og autorisation</a:t>
            </a:r>
          </a:p>
        </p:txBody>
      </p:sp>
      <p:sp>
        <p:nvSpPr>
          <p:cNvPr id="12" name="Tekstfelt 11">
            <a:extLst>
              <a:ext uri="{FF2B5EF4-FFF2-40B4-BE49-F238E27FC236}">
                <a16:creationId xmlns:a16="http://schemas.microsoft.com/office/drawing/2014/main" id="{B06F4B8C-140B-0A39-F897-73D30B1C44A1}"/>
              </a:ext>
            </a:extLst>
          </p:cNvPr>
          <p:cNvSpPr txBox="1"/>
          <p:nvPr/>
        </p:nvSpPr>
        <p:spPr>
          <a:xfrm>
            <a:off x="5940152" y="921669"/>
            <a:ext cx="1557009" cy="914400"/>
          </a:xfrm>
          <a:prstGeom prst="rect">
            <a:avLst/>
          </a:prstGeom>
          <a:noFill/>
          <a:ln>
            <a:noFill/>
          </a:ln>
        </p:spPr>
        <p:txBody>
          <a:bodyPr wrap="square" lIns="91440" tIns="45720" rIns="91440" bIns="45720" rtlCol="0" anchor="t">
            <a:noAutofit/>
          </a:bodyPr>
          <a:lstStyle/>
          <a:p>
            <a:r>
              <a:rPr lang="da-DK" sz="1200" dirty="0">
                <a:latin typeface="Neue Haas Grotesk Text Pro"/>
                <a:cs typeface="Arial"/>
              </a:rPr>
              <a:t>Bruger, roller og dataafgrænsninger</a:t>
            </a:r>
          </a:p>
        </p:txBody>
      </p:sp>
      <p:sp>
        <p:nvSpPr>
          <p:cNvPr id="13" name="Tekstfelt 12">
            <a:extLst>
              <a:ext uri="{FF2B5EF4-FFF2-40B4-BE49-F238E27FC236}">
                <a16:creationId xmlns:a16="http://schemas.microsoft.com/office/drawing/2014/main" id="{EB6F391C-5611-7966-DD54-B93D9ED3BCE2}"/>
              </a:ext>
            </a:extLst>
          </p:cNvPr>
          <p:cNvSpPr txBox="1"/>
          <p:nvPr/>
        </p:nvSpPr>
        <p:spPr>
          <a:xfrm>
            <a:off x="514303" y="795940"/>
            <a:ext cx="8189834" cy="914400"/>
          </a:xfrm>
          <a:prstGeom prst="rect">
            <a:avLst/>
          </a:prstGeom>
          <a:noFill/>
          <a:ln>
            <a:noFill/>
          </a:ln>
        </p:spPr>
        <p:txBody>
          <a:bodyPr wrap="none" lIns="91440" tIns="45720" rIns="91440" bIns="45720" rtlCol="0" anchor="t">
            <a:noAutofit/>
          </a:bodyPr>
          <a:lstStyle/>
          <a:p>
            <a:r>
              <a:rPr lang="da-DK" sz="1200" b="1" dirty="0">
                <a:latin typeface="Neue Haas Grotesk Text Pro"/>
                <a:cs typeface="Arial"/>
              </a:rPr>
              <a:t>Generelle begreber:</a:t>
            </a:r>
          </a:p>
        </p:txBody>
      </p:sp>
      <p:sp>
        <p:nvSpPr>
          <p:cNvPr id="31" name="Tekstfelt 30">
            <a:extLst>
              <a:ext uri="{FF2B5EF4-FFF2-40B4-BE49-F238E27FC236}">
                <a16:creationId xmlns:a16="http://schemas.microsoft.com/office/drawing/2014/main" id="{5FA8C068-2D28-5717-C3EB-780C32F28980}"/>
              </a:ext>
            </a:extLst>
          </p:cNvPr>
          <p:cNvSpPr txBox="1"/>
          <p:nvPr/>
        </p:nvSpPr>
        <p:spPr>
          <a:xfrm>
            <a:off x="530983" y="2538001"/>
            <a:ext cx="3248929" cy="186844"/>
          </a:xfrm>
          <a:prstGeom prst="rect">
            <a:avLst/>
          </a:prstGeom>
          <a:noFill/>
          <a:ln>
            <a:noFill/>
          </a:ln>
        </p:spPr>
        <p:txBody>
          <a:bodyPr wrap="none" lIns="91440" tIns="45720" rIns="91440" bIns="45720" rtlCol="0" anchor="t">
            <a:noAutofit/>
          </a:bodyPr>
          <a:lstStyle/>
          <a:p>
            <a:r>
              <a:rPr lang="da-DK" sz="1200" b="1" dirty="0">
                <a:latin typeface="Neue Haas Grotesk Text Pro"/>
                <a:cs typeface="Arial"/>
              </a:rPr>
              <a:t>Eksempler:</a:t>
            </a:r>
          </a:p>
        </p:txBody>
      </p:sp>
      <p:sp>
        <p:nvSpPr>
          <p:cNvPr id="36" name="Pil: nedad 35">
            <a:extLst>
              <a:ext uri="{FF2B5EF4-FFF2-40B4-BE49-F238E27FC236}">
                <a16:creationId xmlns:a16="http://schemas.microsoft.com/office/drawing/2014/main" id="{2147091D-ED0B-05F5-F9F1-5F820391F2FC}"/>
              </a:ext>
            </a:extLst>
          </p:cNvPr>
          <p:cNvSpPr/>
          <p:nvPr/>
        </p:nvSpPr>
        <p:spPr>
          <a:xfrm>
            <a:off x="5004048" y="2227291"/>
            <a:ext cx="144016" cy="307270"/>
          </a:xfrm>
          <a:prstGeom prst="down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Neue Haas Grotesk Text Pro"/>
              <a:cs typeface="Arial"/>
            </a:endParaRPr>
          </a:p>
        </p:txBody>
      </p:sp>
      <p:sp>
        <p:nvSpPr>
          <p:cNvPr id="37" name="Pil: nedad 36">
            <a:extLst>
              <a:ext uri="{FF2B5EF4-FFF2-40B4-BE49-F238E27FC236}">
                <a16:creationId xmlns:a16="http://schemas.microsoft.com/office/drawing/2014/main" id="{DCD3CF49-EDBA-5785-644A-6ACA81227F3B}"/>
              </a:ext>
            </a:extLst>
          </p:cNvPr>
          <p:cNvSpPr/>
          <p:nvPr/>
        </p:nvSpPr>
        <p:spPr>
          <a:xfrm>
            <a:off x="6669798" y="2184729"/>
            <a:ext cx="144016" cy="307270"/>
          </a:xfrm>
          <a:prstGeom prst="down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Neue Haas Grotesk Text Pro"/>
              <a:cs typeface="Arial"/>
            </a:endParaRPr>
          </a:p>
        </p:txBody>
      </p:sp>
    </p:spTree>
    <p:extLst>
      <p:ext uri="{BB962C8B-B14F-4D97-AF65-F5344CB8AC3E}">
        <p14:creationId xmlns:p14="http://schemas.microsoft.com/office/powerpoint/2010/main" val="3221398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914845D-F02C-EF48-69C6-DD072842EEB3}"/>
              </a:ext>
            </a:extLst>
          </p:cNvPr>
          <p:cNvSpPr/>
          <p:nvPr/>
        </p:nvSpPr>
        <p:spPr>
          <a:xfrm>
            <a:off x="513442" y="745604"/>
            <a:ext cx="8379038" cy="233020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i="0" u="none" strike="noStrike" kern="1200" cap="none" spc="0" normalizeH="0" baseline="0" noProof="0" dirty="0">
              <a:ln>
                <a:noFill/>
              </a:ln>
              <a:solidFill>
                <a:srgbClr val="111111"/>
              </a:solidFill>
              <a:effectLst/>
              <a:uLnTx/>
              <a:uFillTx/>
              <a:latin typeface="Neue Haas Grotesk Text Pro" panose="020B0504020202020204" pitchFamily="34" charset="0"/>
              <a:cs typeface="Arial"/>
            </a:endParaRPr>
          </a:p>
        </p:txBody>
      </p:sp>
      <p:sp>
        <p:nvSpPr>
          <p:cNvPr id="33" name="Titel 32">
            <a:extLst>
              <a:ext uri="{FF2B5EF4-FFF2-40B4-BE49-F238E27FC236}">
                <a16:creationId xmlns:a16="http://schemas.microsoft.com/office/drawing/2014/main" id="{C8483F83-64BF-0442-F97A-FD5B6967C257}"/>
              </a:ext>
            </a:extLst>
          </p:cNvPr>
          <p:cNvSpPr>
            <a:spLocks noGrp="1"/>
          </p:cNvSpPr>
          <p:nvPr>
            <p:ph type="title"/>
          </p:nvPr>
        </p:nvSpPr>
        <p:spPr>
          <a:xfrm>
            <a:off x="500008" y="361778"/>
            <a:ext cx="8207375" cy="647973"/>
          </a:xfrm>
        </p:spPr>
        <p:txBody>
          <a:bodyPr/>
          <a:lstStyle/>
          <a:p>
            <a:r>
              <a:rPr lang="da-DK" sz="2000" dirty="0">
                <a:latin typeface="Neue Haas Grotesk Text Pro"/>
              </a:rPr>
              <a:t>Klikbar oversigt systemnær kontekst og SAML implementering</a:t>
            </a:r>
          </a:p>
        </p:txBody>
      </p:sp>
      <p:pic>
        <p:nvPicPr>
          <p:cNvPr id="14" name="Billede 13">
            <a:hlinkClick r:id="rId3" action="ppaction://hlinksldjump"/>
            <a:extLst>
              <a:ext uri="{FF2B5EF4-FFF2-40B4-BE49-F238E27FC236}">
                <a16:creationId xmlns:a16="http://schemas.microsoft.com/office/drawing/2014/main" id="{8AD4B973-2F2D-D53A-B558-2C0495870C52}"/>
              </a:ext>
            </a:extLst>
          </p:cNvPr>
          <p:cNvPicPr>
            <a:picLocks noChangeAspect="1"/>
          </p:cNvPicPr>
          <p:nvPr/>
        </p:nvPicPr>
        <p:blipFill>
          <a:blip r:embed="rId4"/>
          <a:stretch>
            <a:fillRect/>
          </a:stretch>
        </p:blipFill>
        <p:spPr>
          <a:xfrm>
            <a:off x="605440" y="1086397"/>
            <a:ext cx="1557010" cy="877116"/>
          </a:xfrm>
          <a:prstGeom prst="rect">
            <a:avLst/>
          </a:prstGeom>
          <a:ln>
            <a:solidFill>
              <a:schemeClr val="bg1">
                <a:lumMod val="50000"/>
              </a:schemeClr>
            </a:solidFill>
          </a:ln>
        </p:spPr>
      </p:pic>
      <p:pic>
        <p:nvPicPr>
          <p:cNvPr id="15" name="Billede 14">
            <a:hlinkClick r:id="rId5" action="ppaction://hlinksldjump"/>
            <a:extLst>
              <a:ext uri="{FF2B5EF4-FFF2-40B4-BE49-F238E27FC236}">
                <a16:creationId xmlns:a16="http://schemas.microsoft.com/office/drawing/2014/main" id="{E7E95A84-5CF2-F611-518E-0AF35CA2A173}"/>
              </a:ext>
            </a:extLst>
          </p:cNvPr>
          <p:cNvPicPr>
            <a:picLocks noChangeAspect="1"/>
          </p:cNvPicPr>
          <p:nvPr/>
        </p:nvPicPr>
        <p:blipFill>
          <a:blip r:embed="rId6"/>
          <a:stretch>
            <a:fillRect/>
          </a:stretch>
        </p:blipFill>
        <p:spPr>
          <a:xfrm>
            <a:off x="605440" y="2054673"/>
            <a:ext cx="1557012" cy="877117"/>
          </a:xfrm>
          <a:prstGeom prst="rect">
            <a:avLst/>
          </a:prstGeom>
          <a:ln>
            <a:solidFill>
              <a:schemeClr val="bg1">
                <a:lumMod val="50000"/>
              </a:schemeClr>
            </a:solidFill>
          </a:ln>
        </p:spPr>
      </p:pic>
      <p:pic>
        <p:nvPicPr>
          <p:cNvPr id="16" name="Billede 15">
            <a:hlinkClick r:id="rId7" action="ppaction://hlinksldjump"/>
            <a:extLst>
              <a:ext uri="{FF2B5EF4-FFF2-40B4-BE49-F238E27FC236}">
                <a16:creationId xmlns:a16="http://schemas.microsoft.com/office/drawing/2014/main" id="{191D750E-1B1A-B75E-6870-54415B08B292}"/>
              </a:ext>
            </a:extLst>
          </p:cNvPr>
          <p:cNvPicPr>
            <a:picLocks noChangeAspect="1"/>
          </p:cNvPicPr>
          <p:nvPr/>
        </p:nvPicPr>
        <p:blipFill>
          <a:blip r:embed="rId8"/>
          <a:stretch>
            <a:fillRect/>
          </a:stretch>
        </p:blipFill>
        <p:spPr>
          <a:xfrm>
            <a:off x="2261624" y="1084936"/>
            <a:ext cx="1561963" cy="879906"/>
          </a:xfrm>
          <a:prstGeom prst="rect">
            <a:avLst/>
          </a:prstGeom>
          <a:ln>
            <a:solidFill>
              <a:schemeClr val="bg1">
                <a:lumMod val="50000"/>
              </a:schemeClr>
            </a:solidFill>
          </a:ln>
        </p:spPr>
      </p:pic>
      <p:pic>
        <p:nvPicPr>
          <p:cNvPr id="18" name="Billede 17">
            <a:hlinkClick r:id="rId9" action="ppaction://hlinksldjump"/>
            <a:extLst>
              <a:ext uri="{FF2B5EF4-FFF2-40B4-BE49-F238E27FC236}">
                <a16:creationId xmlns:a16="http://schemas.microsoft.com/office/drawing/2014/main" id="{A63DBBF8-BD67-E099-2506-B2FB2ED5B90C}"/>
              </a:ext>
            </a:extLst>
          </p:cNvPr>
          <p:cNvPicPr>
            <a:picLocks noChangeAspect="1"/>
          </p:cNvPicPr>
          <p:nvPr/>
        </p:nvPicPr>
        <p:blipFill>
          <a:blip r:embed="rId10"/>
          <a:stretch>
            <a:fillRect/>
          </a:stretch>
        </p:blipFill>
        <p:spPr>
          <a:xfrm>
            <a:off x="3922761" y="1084936"/>
            <a:ext cx="1557011" cy="877116"/>
          </a:xfrm>
          <a:prstGeom prst="rect">
            <a:avLst/>
          </a:prstGeom>
          <a:ln>
            <a:solidFill>
              <a:schemeClr val="bg1">
                <a:lumMod val="50000"/>
              </a:schemeClr>
            </a:solidFill>
          </a:ln>
        </p:spPr>
      </p:pic>
      <p:pic>
        <p:nvPicPr>
          <p:cNvPr id="19" name="Billede 18">
            <a:hlinkClick r:id="rId11" action="ppaction://hlinksldjump"/>
            <a:extLst>
              <a:ext uri="{FF2B5EF4-FFF2-40B4-BE49-F238E27FC236}">
                <a16:creationId xmlns:a16="http://schemas.microsoft.com/office/drawing/2014/main" id="{189A37B6-12BE-2C2A-85A3-CDC7495B3EB5}"/>
              </a:ext>
            </a:extLst>
          </p:cNvPr>
          <p:cNvPicPr>
            <a:picLocks noChangeAspect="1"/>
          </p:cNvPicPr>
          <p:nvPr/>
        </p:nvPicPr>
        <p:blipFill>
          <a:blip r:embed="rId12"/>
          <a:stretch>
            <a:fillRect/>
          </a:stretch>
        </p:blipFill>
        <p:spPr>
          <a:xfrm>
            <a:off x="5580112" y="1084936"/>
            <a:ext cx="1561963" cy="879906"/>
          </a:xfrm>
          <a:prstGeom prst="rect">
            <a:avLst/>
          </a:prstGeom>
          <a:ln>
            <a:solidFill>
              <a:schemeClr val="bg1">
                <a:lumMod val="50000"/>
              </a:schemeClr>
            </a:solidFill>
          </a:ln>
        </p:spPr>
      </p:pic>
      <p:pic>
        <p:nvPicPr>
          <p:cNvPr id="20" name="Billede 19">
            <a:hlinkClick r:id="rId13" action="ppaction://hlinksldjump"/>
            <a:extLst>
              <a:ext uri="{FF2B5EF4-FFF2-40B4-BE49-F238E27FC236}">
                <a16:creationId xmlns:a16="http://schemas.microsoft.com/office/drawing/2014/main" id="{C91ED47D-9CA6-6131-74AD-351A5F15BA51}"/>
              </a:ext>
            </a:extLst>
          </p:cNvPr>
          <p:cNvPicPr>
            <a:picLocks noChangeAspect="1"/>
          </p:cNvPicPr>
          <p:nvPr/>
        </p:nvPicPr>
        <p:blipFill>
          <a:blip r:embed="rId14"/>
          <a:stretch>
            <a:fillRect/>
          </a:stretch>
        </p:blipFill>
        <p:spPr>
          <a:xfrm>
            <a:off x="7236297" y="1087726"/>
            <a:ext cx="1557011" cy="877116"/>
          </a:xfrm>
          <a:prstGeom prst="rect">
            <a:avLst/>
          </a:prstGeom>
          <a:ln>
            <a:solidFill>
              <a:schemeClr val="bg1">
                <a:lumMod val="50000"/>
              </a:schemeClr>
            </a:solidFill>
          </a:ln>
        </p:spPr>
      </p:pic>
      <p:sp>
        <p:nvSpPr>
          <p:cNvPr id="21" name="Rektangel 20">
            <a:extLst>
              <a:ext uri="{FF2B5EF4-FFF2-40B4-BE49-F238E27FC236}">
                <a16:creationId xmlns:a16="http://schemas.microsoft.com/office/drawing/2014/main" id="{98627A60-F394-2070-62F5-3CD7E071F361}"/>
              </a:ext>
            </a:extLst>
          </p:cNvPr>
          <p:cNvSpPr/>
          <p:nvPr/>
        </p:nvSpPr>
        <p:spPr>
          <a:xfrm>
            <a:off x="513442" y="3166966"/>
            <a:ext cx="8379038" cy="149301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i="0" u="none" strike="noStrike" kern="1200" cap="none" spc="0" normalizeH="0" baseline="0" noProof="0" dirty="0">
              <a:ln>
                <a:noFill/>
              </a:ln>
              <a:solidFill>
                <a:srgbClr val="111111"/>
              </a:solidFill>
              <a:effectLst/>
              <a:uLnTx/>
              <a:uFillTx/>
              <a:latin typeface="Neue Haas Grotesk Text Pro" panose="020B0504020202020204" pitchFamily="34" charset="0"/>
              <a:cs typeface="Arial"/>
            </a:endParaRPr>
          </a:p>
        </p:txBody>
      </p:sp>
      <p:sp>
        <p:nvSpPr>
          <p:cNvPr id="22" name="Tekstfelt 21">
            <a:extLst>
              <a:ext uri="{FF2B5EF4-FFF2-40B4-BE49-F238E27FC236}">
                <a16:creationId xmlns:a16="http://schemas.microsoft.com/office/drawing/2014/main" id="{82567D74-F720-5050-F4A5-67A9273E6FCB}"/>
              </a:ext>
            </a:extLst>
          </p:cNvPr>
          <p:cNvSpPr txBox="1"/>
          <p:nvPr/>
        </p:nvSpPr>
        <p:spPr>
          <a:xfrm>
            <a:off x="514303" y="795940"/>
            <a:ext cx="8189834" cy="914400"/>
          </a:xfrm>
          <a:prstGeom prst="rect">
            <a:avLst/>
          </a:prstGeom>
          <a:noFill/>
          <a:ln>
            <a:noFill/>
          </a:ln>
        </p:spPr>
        <p:txBody>
          <a:bodyPr wrap="none" lIns="91440" tIns="45720" rIns="91440" bIns="45720" rtlCol="0" anchor="t">
            <a:noAutofit/>
          </a:bodyPr>
          <a:lstStyle/>
          <a:p>
            <a:r>
              <a:rPr lang="da-DK" sz="1200" b="1" dirty="0">
                <a:latin typeface="Neue Haas Grotesk Text Pro"/>
                <a:cs typeface="Arial"/>
              </a:rPr>
              <a:t>Begreber i systemnær kontekst</a:t>
            </a:r>
            <a:endParaRPr lang="da-DK" sz="1200" b="1">
              <a:latin typeface="Neue Haas Grotesk Text Pro"/>
              <a:cs typeface="Arial"/>
            </a:endParaRPr>
          </a:p>
        </p:txBody>
      </p:sp>
      <p:sp>
        <p:nvSpPr>
          <p:cNvPr id="23" name="Tekstfelt 22">
            <a:extLst>
              <a:ext uri="{FF2B5EF4-FFF2-40B4-BE49-F238E27FC236}">
                <a16:creationId xmlns:a16="http://schemas.microsoft.com/office/drawing/2014/main" id="{44B4CEAA-EA7A-9FC3-F3E6-E76D435F12ED}"/>
              </a:ext>
            </a:extLst>
          </p:cNvPr>
          <p:cNvSpPr txBox="1"/>
          <p:nvPr/>
        </p:nvSpPr>
        <p:spPr>
          <a:xfrm>
            <a:off x="519374" y="3208028"/>
            <a:ext cx="8189834" cy="914400"/>
          </a:xfrm>
          <a:prstGeom prst="rect">
            <a:avLst/>
          </a:prstGeom>
          <a:noFill/>
          <a:ln>
            <a:noFill/>
          </a:ln>
        </p:spPr>
        <p:txBody>
          <a:bodyPr wrap="none" lIns="91440" tIns="45720" rIns="91440" bIns="45720" rtlCol="0" anchor="t">
            <a:noAutofit/>
          </a:bodyPr>
          <a:lstStyle/>
          <a:p>
            <a:r>
              <a:rPr lang="da-DK" sz="1200" b="1" dirty="0">
                <a:latin typeface="Neue Haas Grotesk Text Pro"/>
                <a:cs typeface="Arial"/>
              </a:rPr>
              <a:t>SAML implementering</a:t>
            </a:r>
          </a:p>
        </p:txBody>
      </p:sp>
      <p:pic>
        <p:nvPicPr>
          <p:cNvPr id="24" name="Billede 23">
            <a:hlinkClick r:id="rId15" action="ppaction://hlinksldjump"/>
            <a:extLst>
              <a:ext uri="{FF2B5EF4-FFF2-40B4-BE49-F238E27FC236}">
                <a16:creationId xmlns:a16="http://schemas.microsoft.com/office/drawing/2014/main" id="{704A4034-DA97-679A-E58D-EC1F8F00926D}"/>
              </a:ext>
            </a:extLst>
          </p:cNvPr>
          <p:cNvPicPr>
            <a:picLocks noChangeAspect="1"/>
          </p:cNvPicPr>
          <p:nvPr/>
        </p:nvPicPr>
        <p:blipFill>
          <a:blip r:embed="rId16"/>
          <a:stretch>
            <a:fillRect/>
          </a:stretch>
        </p:blipFill>
        <p:spPr>
          <a:xfrm>
            <a:off x="605440" y="3565605"/>
            <a:ext cx="1557012" cy="877117"/>
          </a:xfrm>
          <a:prstGeom prst="rect">
            <a:avLst/>
          </a:prstGeom>
          <a:ln>
            <a:solidFill>
              <a:schemeClr val="bg1">
                <a:lumMod val="50000"/>
              </a:schemeClr>
            </a:solidFill>
          </a:ln>
        </p:spPr>
      </p:pic>
      <p:pic>
        <p:nvPicPr>
          <p:cNvPr id="25" name="Billede 24">
            <a:hlinkClick r:id="rId17" action="ppaction://hlinksldjump"/>
            <a:extLst>
              <a:ext uri="{FF2B5EF4-FFF2-40B4-BE49-F238E27FC236}">
                <a16:creationId xmlns:a16="http://schemas.microsoft.com/office/drawing/2014/main" id="{470348E9-1A67-D1C8-2CF1-DEFEBC850838}"/>
              </a:ext>
            </a:extLst>
          </p:cNvPr>
          <p:cNvPicPr>
            <a:picLocks noChangeAspect="1"/>
          </p:cNvPicPr>
          <p:nvPr/>
        </p:nvPicPr>
        <p:blipFill>
          <a:blip r:embed="rId18"/>
          <a:stretch>
            <a:fillRect/>
          </a:stretch>
        </p:blipFill>
        <p:spPr>
          <a:xfrm>
            <a:off x="2248518" y="3569609"/>
            <a:ext cx="1557012" cy="877117"/>
          </a:xfrm>
          <a:prstGeom prst="rect">
            <a:avLst/>
          </a:prstGeom>
          <a:ln>
            <a:solidFill>
              <a:schemeClr val="bg1">
                <a:lumMod val="50000"/>
              </a:schemeClr>
            </a:solidFill>
          </a:ln>
        </p:spPr>
      </p:pic>
      <p:sp>
        <p:nvSpPr>
          <p:cNvPr id="26" name="Pil: nedad 25">
            <a:extLst>
              <a:ext uri="{FF2B5EF4-FFF2-40B4-BE49-F238E27FC236}">
                <a16:creationId xmlns:a16="http://schemas.microsoft.com/office/drawing/2014/main" id="{91C47E06-4690-BBB5-BFF7-02B3792FF2E0}"/>
              </a:ext>
            </a:extLst>
          </p:cNvPr>
          <p:cNvSpPr/>
          <p:nvPr/>
        </p:nvSpPr>
        <p:spPr>
          <a:xfrm>
            <a:off x="1293479" y="1850940"/>
            <a:ext cx="144016" cy="307270"/>
          </a:xfrm>
          <a:prstGeom prst="down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Neue Haas Grotesk Text Pro"/>
              <a:cs typeface="Arial"/>
            </a:endParaRPr>
          </a:p>
        </p:txBody>
      </p:sp>
    </p:spTree>
    <p:extLst>
      <p:ext uri="{BB962C8B-B14F-4D97-AF65-F5344CB8AC3E}">
        <p14:creationId xmlns:p14="http://schemas.microsoft.com/office/powerpoint/2010/main" val="1224712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D7125D4-4CCE-9169-4B24-E1C625A388A3}"/>
              </a:ext>
            </a:extLst>
          </p:cNvPr>
          <p:cNvSpPr/>
          <p:nvPr/>
        </p:nvSpPr>
        <p:spPr>
          <a:xfrm>
            <a:off x="501897" y="2631216"/>
            <a:ext cx="8390583" cy="160465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srgbClr val="111111"/>
              </a:solidFill>
              <a:effectLst/>
              <a:uLnTx/>
              <a:uFillTx/>
              <a:latin typeface="Neue Haas Grotesk Text Pro" panose="020B0504020202020204" pitchFamily="34" charset="0"/>
              <a:ea typeface="+mn-ea"/>
              <a:cs typeface="Arial"/>
            </a:endParaRPr>
          </a:p>
        </p:txBody>
      </p:sp>
      <p:sp>
        <p:nvSpPr>
          <p:cNvPr id="8" name="Tekstfelt 7">
            <a:extLst>
              <a:ext uri="{FF2B5EF4-FFF2-40B4-BE49-F238E27FC236}">
                <a16:creationId xmlns:a16="http://schemas.microsoft.com/office/drawing/2014/main" id="{6E00CB71-00DC-AAC5-8ABD-434B0FF1D3A0}"/>
              </a:ext>
            </a:extLst>
          </p:cNvPr>
          <p:cNvSpPr txBox="1"/>
          <p:nvPr/>
        </p:nvSpPr>
        <p:spPr>
          <a:xfrm>
            <a:off x="514303" y="2681552"/>
            <a:ext cx="8189834" cy="914400"/>
          </a:xfrm>
          <a:prstGeom prst="rect">
            <a:avLst/>
          </a:prstGeom>
          <a:noFill/>
          <a:ln>
            <a:noFill/>
          </a:ln>
        </p:spPr>
        <p:txBody>
          <a:bodyPr wrap="none" lIns="91440" tIns="45720" rIns="91440" bIns="45720" rtlCol="0" anchor="t">
            <a:noAutofit/>
          </a:bodyPr>
          <a:lstStyle/>
          <a:p>
            <a:pPr>
              <a:defRPr/>
            </a:pPr>
            <a:r>
              <a:rPr kumimoji="0" lang="da-DK" sz="1200" b="1" i="0" u="none" strike="noStrike" kern="1200" cap="none" spc="0" normalizeH="0" baseline="0" noProof="0" dirty="0">
                <a:ln>
                  <a:noFill/>
                </a:ln>
                <a:solidFill>
                  <a:srgbClr val="111111"/>
                </a:solidFill>
                <a:effectLst/>
                <a:uLnTx/>
                <a:uFillTx/>
                <a:latin typeface="Neue Haas Grotesk Text Pro"/>
                <a:ea typeface="+mn-ea"/>
                <a:cs typeface="Arial"/>
              </a:rPr>
              <a:t>Centrale begreber </a:t>
            </a:r>
            <a:r>
              <a:rPr lang="da-DK" sz="1200" b="1" dirty="0">
                <a:solidFill>
                  <a:srgbClr val="111111"/>
                </a:solidFill>
                <a:latin typeface="Neue Haas Grotesk Text Pro"/>
                <a:cs typeface="Arial"/>
              </a:rPr>
              <a:t>Fælleskommunal Adgangsstyring</a:t>
            </a:r>
            <a:r>
              <a:rPr kumimoji="0" lang="da-DK" sz="1200" b="1" i="0" u="none" strike="noStrike" kern="1200" cap="none" spc="0" normalizeH="0" baseline="0" noProof="0" dirty="0">
                <a:ln>
                  <a:noFill/>
                </a:ln>
                <a:solidFill>
                  <a:srgbClr val="111111"/>
                </a:solidFill>
                <a:effectLst/>
                <a:uLnTx/>
                <a:uFillTx/>
                <a:latin typeface="Neue Haas Grotesk Text Pro"/>
                <a:ea typeface="+mn-ea"/>
                <a:cs typeface="Arial"/>
              </a:rPr>
              <a:t> for brugere, dataafgrænsning med KLE</a:t>
            </a:r>
            <a:r>
              <a:rPr lang="da-DK" sz="1200" b="1" dirty="0">
                <a:solidFill>
                  <a:srgbClr val="111111"/>
                </a:solidFill>
                <a:latin typeface="Neue Haas Grotesk Text Pro"/>
                <a:cs typeface="Arial"/>
              </a:rPr>
              <a:t>: </a:t>
            </a:r>
            <a:endParaRPr lang="da-DK" dirty="0"/>
          </a:p>
          <a:p>
            <a:pPr>
              <a:defRPr/>
            </a:pPr>
            <a:r>
              <a:rPr lang="da-DK" sz="1200" b="1" dirty="0">
                <a:solidFill>
                  <a:srgbClr val="111111"/>
                </a:solidFill>
                <a:latin typeface="Neue Haas Grotesk Text Pro"/>
                <a:cs typeface="Arial"/>
              </a:rPr>
              <a:t>Eksemplificeret</a:t>
            </a:r>
            <a:r>
              <a:rPr kumimoji="0" lang="da-DK" sz="1200" b="1" i="0" u="none" strike="noStrike" kern="1200" cap="none" spc="0" normalizeH="0" baseline="0" noProof="0" dirty="0">
                <a:ln>
                  <a:noFill/>
                </a:ln>
                <a:solidFill>
                  <a:srgbClr val="111111"/>
                </a:solidFill>
                <a:effectLst/>
                <a:uLnTx/>
                <a:uFillTx/>
                <a:latin typeface="Neue Haas Grotesk Text Pro"/>
                <a:ea typeface="+mn-ea"/>
                <a:cs typeface="Arial"/>
              </a:rPr>
              <a:t> med SAPA</a:t>
            </a:r>
            <a:endParaRPr lang="da-DK" dirty="0">
              <a:ea typeface="+mn-ea"/>
            </a:endParaRPr>
          </a:p>
        </p:txBody>
      </p:sp>
      <p:sp>
        <p:nvSpPr>
          <p:cNvPr id="9" name="Rektangel 8">
            <a:extLst>
              <a:ext uri="{FF2B5EF4-FFF2-40B4-BE49-F238E27FC236}">
                <a16:creationId xmlns:a16="http://schemas.microsoft.com/office/drawing/2014/main" id="{9914845D-F02C-EF48-69C6-DD072842EEB3}"/>
              </a:ext>
            </a:extLst>
          </p:cNvPr>
          <p:cNvSpPr/>
          <p:nvPr/>
        </p:nvSpPr>
        <p:spPr>
          <a:xfrm>
            <a:off x="513442" y="1033636"/>
            <a:ext cx="8379038" cy="146610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srgbClr val="111111"/>
              </a:solidFill>
              <a:effectLst/>
              <a:uLnTx/>
              <a:uFillTx/>
              <a:latin typeface="Neue Haas Grotesk Text Pro" panose="020B0504020202020204" pitchFamily="34" charset="0"/>
              <a:ea typeface="+mn-ea"/>
              <a:cs typeface="Arial"/>
            </a:endParaRPr>
          </a:p>
        </p:txBody>
      </p:sp>
      <p:sp>
        <p:nvSpPr>
          <p:cNvPr id="33" name="Titel 32">
            <a:extLst>
              <a:ext uri="{FF2B5EF4-FFF2-40B4-BE49-F238E27FC236}">
                <a16:creationId xmlns:a16="http://schemas.microsoft.com/office/drawing/2014/main" id="{C8483F83-64BF-0442-F97A-FD5B6967C257}"/>
              </a:ext>
            </a:extLst>
          </p:cNvPr>
          <p:cNvSpPr>
            <a:spLocks noGrp="1"/>
          </p:cNvSpPr>
          <p:nvPr>
            <p:ph type="title"/>
          </p:nvPr>
        </p:nvSpPr>
        <p:spPr>
          <a:xfrm>
            <a:off x="500008" y="361778"/>
            <a:ext cx="8207375" cy="647973"/>
          </a:xfrm>
        </p:spPr>
        <p:txBody>
          <a:bodyPr/>
          <a:lstStyle/>
          <a:p>
            <a:r>
              <a:rPr lang="da-DK" sz="1800">
                <a:latin typeface="Neue Haas Grotesk Text Pro"/>
              </a:rPr>
              <a:t>Klikbar oversigt: Supplerende centrale begreber for Fælleskommunal Adgangsstyring for brugere og dataafgrænsning med KLE</a:t>
            </a:r>
          </a:p>
        </p:txBody>
      </p:sp>
      <p:sp>
        <p:nvSpPr>
          <p:cNvPr id="22" name="Tekstfelt 21">
            <a:extLst>
              <a:ext uri="{FF2B5EF4-FFF2-40B4-BE49-F238E27FC236}">
                <a16:creationId xmlns:a16="http://schemas.microsoft.com/office/drawing/2014/main" id="{82567D74-F720-5050-F4A5-67A9273E6FCB}"/>
              </a:ext>
            </a:extLst>
          </p:cNvPr>
          <p:cNvSpPr txBox="1"/>
          <p:nvPr/>
        </p:nvSpPr>
        <p:spPr>
          <a:xfrm>
            <a:off x="514303" y="1083972"/>
            <a:ext cx="8189834" cy="914400"/>
          </a:xfrm>
          <a:prstGeom prst="rect">
            <a:avLst/>
          </a:prstGeom>
          <a:noFill/>
          <a:ln>
            <a:noFill/>
          </a:ln>
        </p:spPr>
        <p:txBody>
          <a:bodyPr wrap="none" lIns="91440" tIns="45720" rIns="91440" bIns="45720" rtlCol="0" anchor="t">
            <a:noAutofit/>
          </a:bodyPr>
          <a:lstStyle/>
          <a:p>
            <a:pPr>
              <a:defRPr/>
            </a:pPr>
            <a:r>
              <a:rPr kumimoji="0" lang="da-DK" sz="1200" b="1" i="0" u="none" strike="noStrike" kern="1200" cap="none" spc="0" normalizeH="0" baseline="0" noProof="0" dirty="0">
                <a:ln>
                  <a:noFill/>
                </a:ln>
                <a:solidFill>
                  <a:srgbClr val="111111"/>
                </a:solidFill>
                <a:effectLst/>
                <a:uLnTx/>
                <a:uFillTx/>
                <a:latin typeface="Neue Haas Grotesk Text Pro"/>
                <a:ea typeface="+mn-ea"/>
                <a:cs typeface="Arial"/>
              </a:rPr>
              <a:t>Centrale begreber </a:t>
            </a:r>
            <a:r>
              <a:rPr lang="da-DK" sz="1200" b="1" dirty="0">
                <a:solidFill>
                  <a:srgbClr val="111111"/>
                </a:solidFill>
                <a:latin typeface="Neue Haas Grotesk Text Pro"/>
                <a:cs typeface="Arial"/>
              </a:rPr>
              <a:t>Fælleskommunal Adgangsstyring</a:t>
            </a:r>
            <a:r>
              <a:rPr kumimoji="0" lang="da-DK" sz="1200" b="1" i="0" u="none" strike="noStrike" kern="1200" cap="none" spc="0" normalizeH="0" baseline="0" noProof="0" dirty="0">
                <a:ln>
                  <a:noFill/>
                </a:ln>
                <a:solidFill>
                  <a:srgbClr val="111111"/>
                </a:solidFill>
                <a:effectLst/>
                <a:uLnTx/>
                <a:uFillTx/>
                <a:latin typeface="Neue Haas Grotesk Text Pro"/>
                <a:ea typeface="+mn-ea"/>
                <a:cs typeface="Arial"/>
              </a:rPr>
              <a:t> for brugere og dataafgrænsning med KLE</a:t>
            </a:r>
          </a:p>
        </p:txBody>
      </p:sp>
      <p:pic>
        <p:nvPicPr>
          <p:cNvPr id="2" name="Billede 1">
            <a:hlinkClick r:id="rId3" action="ppaction://hlinksldjump"/>
            <a:extLst>
              <a:ext uri="{FF2B5EF4-FFF2-40B4-BE49-F238E27FC236}">
                <a16:creationId xmlns:a16="http://schemas.microsoft.com/office/drawing/2014/main" id="{2281CD97-DBBE-C703-FB38-B26E483B84EA}"/>
              </a:ext>
            </a:extLst>
          </p:cNvPr>
          <p:cNvPicPr>
            <a:picLocks noChangeAspect="1"/>
          </p:cNvPicPr>
          <p:nvPr/>
        </p:nvPicPr>
        <p:blipFill>
          <a:blip r:embed="rId4"/>
          <a:stretch>
            <a:fillRect/>
          </a:stretch>
        </p:blipFill>
        <p:spPr>
          <a:xfrm>
            <a:off x="728791" y="1491630"/>
            <a:ext cx="1557011" cy="877116"/>
          </a:xfrm>
          <a:prstGeom prst="rect">
            <a:avLst/>
          </a:prstGeom>
          <a:ln>
            <a:solidFill>
              <a:schemeClr val="bg1">
                <a:lumMod val="50000"/>
              </a:schemeClr>
            </a:solidFill>
          </a:ln>
        </p:spPr>
      </p:pic>
      <p:pic>
        <p:nvPicPr>
          <p:cNvPr id="3" name="Billede 2">
            <a:hlinkClick r:id="rId5" action="ppaction://hlinksldjump"/>
            <a:extLst>
              <a:ext uri="{FF2B5EF4-FFF2-40B4-BE49-F238E27FC236}">
                <a16:creationId xmlns:a16="http://schemas.microsoft.com/office/drawing/2014/main" id="{FBDAE1F7-2B3F-3A9B-F512-0A3B4E1556FA}"/>
              </a:ext>
            </a:extLst>
          </p:cNvPr>
          <p:cNvPicPr>
            <a:picLocks noChangeAspect="1"/>
          </p:cNvPicPr>
          <p:nvPr/>
        </p:nvPicPr>
        <p:blipFill>
          <a:blip r:embed="rId6"/>
          <a:stretch>
            <a:fillRect/>
          </a:stretch>
        </p:blipFill>
        <p:spPr>
          <a:xfrm>
            <a:off x="2411760" y="1506854"/>
            <a:ext cx="1557011" cy="877116"/>
          </a:xfrm>
          <a:prstGeom prst="rect">
            <a:avLst/>
          </a:prstGeom>
          <a:ln>
            <a:solidFill>
              <a:schemeClr val="bg1">
                <a:lumMod val="50000"/>
              </a:schemeClr>
            </a:solidFill>
          </a:ln>
        </p:spPr>
      </p:pic>
      <p:pic>
        <p:nvPicPr>
          <p:cNvPr id="4" name="Billede 3">
            <a:hlinkClick r:id="rId7" action="ppaction://hlinksldjump"/>
            <a:extLst>
              <a:ext uri="{FF2B5EF4-FFF2-40B4-BE49-F238E27FC236}">
                <a16:creationId xmlns:a16="http://schemas.microsoft.com/office/drawing/2014/main" id="{F4F225C6-C32E-2CEA-5E1E-F407C5D60080}"/>
              </a:ext>
            </a:extLst>
          </p:cNvPr>
          <p:cNvPicPr>
            <a:picLocks noChangeAspect="1"/>
          </p:cNvPicPr>
          <p:nvPr/>
        </p:nvPicPr>
        <p:blipFill>
          <a:blip r:embed="rId8"/>
          <a:stretch>
            <a:fillRect/>
          </a:stretch>
        </p:blipFill>
        <p:spPr>
          <a:xfrm>
            <a:off x="736213" y="3204066"/>
            <a:ext cx="1557012" cy="877117"/>
          </a:xfrm>
          <a:prstGeom prst="rect">
            <a:avLst/>
          </a:prstGeom>
          <a:ln>
            <a:solidFill>
              <a:schemeClr val="bg1">
                <a:lumMod val="50000"/>
              </a:schemeClr>
            </a:solidFill>
          </a:ln>
        </p:spPr>
      </p:pic>
      <p:pic>
        <p:nvPicPr>
          <p:cNvPr id="5" name="Billede 4">
            <a:hlinkClick r:id="rId9" action="ppaction://hlinksldjump"/>
            <a:extLst>
              <a:ext uri="{FF2B5EF4-FFF2-40B4-BE49-F238E27FC236}">
                <a16:creationId xmlns:a16="http://schemas.microsoft.com/office/drawing/2014/main" id="{7A44C0EF-78A6-BF6F-5096-D5E330E4BD2F}"/>
              </a:ext>
            </a:extLst>
          </p:cNvPr>
          <p:cNvPicPr>
            <a:picLocks noChangeAspect="1"/>
          </p:cNvPicPr>
          <p:nvPr/>
        </p:nvPicPr>
        <p:blipFill>
          <a:blip r:embed="rId10"/>
          <a:stretch>
            <a:fillRect/>
          </a:stretch>
        </p:blipFill>
        <p:spPr>
          <a:xfrm>
            <a:off x="2411759" y="3204066"/>
            <a:ext cx="1557012" cy="877117"/>
          </a:xfrm>
          <a:prstGeom prst="rect">
            <a:avLst/>
          </a:prstGeom>
          <a:ln>
            <a:solidFill>
              <a:schemeClr val="bg1">
                <a:lumMod val="50000"/>
              </a:schemeClr>
            </a:solidFill>
          </a:ln>
        </p:spPr>
      </p:pic>
      <p:pic>
        <p:nvPicPr>
          <p:cNvPr id="6" name="Billede 5">
            <a:hlinkClick r:id="rId11" action="ppaction://hlinksldjump"/>
            <a:extLst>
              <a:ext uri="{FF2B5EF4-FFF2-40B4-BE49-F238E27FC236}">
                <a16:creationId xmlns:a16="http://schemas.microsoft.com/office/drawing/2014/main" id="{6911AC0E-FC09-4998-C242-D3BD4E1A1978}"/>
              </a:ext>
            </a:extLst>
          </p:cNvPr>
          <p:cNvPicPr>
            <a:picLocks noChangeAspect="1"/>
          </p:cNvPicPr>
          <p:nvPr/>
        </p:nvPicPr>
        <p:blipFill>
          <a:blip r:embed="rId12"/>
          <a:stretch>
            <a:fillRect/>
          </a:stretch>
        </p:blipFill>
        <p:spPr>
          <a:xfrm>
            <a:off x="4087305" y="3204066"/>
            <a:ext cx="1557012" cy="877117"/>
          </a:xfrm>
          <a:prstGeom prst="rect">
            <a:avLst/>
          </a:prstGeom>
          <a:ln>
            <a:solidFill>
              <a:schemeClr val="bg1">
                <a:lumMod val="50000"/>
              </a:schemeClr>
            </a:solidFill>
          </a:ln>
        </p:spPr>
      </p:pic>
    </p:spTree>
    <p:extLst>
      <p:ext uri="{BB962C8B-B14F-4D97-AF65-F5344CB8AC3E}">
        <p14:creationId xmlns:p14="http://schemas.microsoft.com/office/powerpoint/2010/main" val="957460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DBF71A-9B30-658B-B9C5-5ADFC30C1CEF}"/>
              </a:ext>
            </a:extLst>
          </p:cNvPr>
          <p:cNvSpPr>
            <a:spLocks noGrp="1"/>
          </p:cNvSpPr>
          <p:nvPr>
            <p:ph type="title"/>
          </p:nvPr>
        </p:nvSpPr>
        <p:spPr/>
        <p:txBody>
          <a:bodyPr/>
          <a:lstStyle/>
          <a:p>
            <a:r>
              <a:rPr lang="da-DK" dirty="0"/>
              <a:t>Generelle begreber</a:t>
            </a:r>
          </a:p>
        </p:txBody>
      </p:sp>
      <p:sp>
        <p:nvSpPr>
          <p:cNvPr id="3" name="Pladsholder til tekst 2">
            <a:extLst>
              <a:ext uri="{FF2B5EF4-FFF2-40B4-BE49-F238E27FC236}">
                <a16:creationId xmlns:a16="http://schemas.microsoft.com/office/drawing/2014/main" id="{9C50D994-5E33-0D65-0DFC-EA9B11F020FE}"/>
              </a:ext>
            </a:extLst>
          </p:cNvPr>
          <p:cNvSpPr>
            <a:spLocks noGrp="1"/>
          </p:cNvSpPr>
          <p:nvPr>
            <p:ph type="body" sz="quarter" idx="18"/>
          </p:nvPr>
        </p:nvSpPr>
        <p:spPr/>
        <p:txBody>
          <a:bodyPr/>
          <a:lstStyle/>
          <a:p>
            <a:endParaRPr lang="da-DK" dirty="0"/>
          </a:p>
        </p:txBody>
      </p:sp>
    </p:spTree>
    <p:extLst>
      <p:ext uri="{BB962C8B-B14F-4D97-AF65-F5344CB8AC3E}">
        <p14:creationId xmlns:p14="http://schemas.microsoft.com/office/powerpoint/2010/main" val="2634117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996CF2-2366-08C4-4EC6-EF306629371B}"/>
              </a:ext>
            </a:extLst>
          </p:cNvPr>
          <p:cNvSpPr>
            <a:spLocks noGrp="1"/>
          </p:cNvSpPr>
          <p:nvPr>
            <p:ph type="title"/>
          </p:nvPr>
        </p:nvSpPr>
        <p:spPr/>
        <p:txBody>
          <a:bodyPr/>
          <a:lstStyle/>
          <a:p>
            <a:r>
              <a:rPr lang="da-DK" dirty="0"/>
              <a:t>Entitet</a:t>
            </a:r>
          </a:p>
        </p:txBody>
      </p:sp>
      <p:sp>
        <p:nvSpPr>
          <p:cNvPr id="3" name="Pladsholder til tekst 2">
            <a:extLst>
              <a:ext uri="{FF2B5EF4-FFF2-40B4-BE49-F238E27FC236}">
                <a16:creationId xmlns:a16="http://schemas.microsoft.com/office/drawing/2014/main" id="{235A5D7C-7731-2C00-80B8-D34AFA482544}"/>
              </a:ext>
            </a:extLst>
          </p:cNvPr>
          <p:cNvSpPr>
            <a:spLocks noGrp="1"/>
          </p:cNvSpPr>
          <p:nvPr>
            <p:ph type="body" sz="quarter" idx="10"/>
          </p:nvPr>
        </p:nvSpPr>
        <p:spPr>
          <a:xfrm>
            <a:off x="472638" y="1131590"/>
            <a:ext cx="4751759" cy="3168650"/>
          </a:xfrm>
        </p:spPr>
        <p:txBody>
          <a:bodyPr vert="horz" lIns="0" tIns="0" rIns="91440" bIns="0" rtlCol="0" anchor="t">
            <a:noAutofit/>
          </a:bodyPr>
          <a:lstStyle/>
          <a:p>
            <a:pPr marL="251460" indent="-251460"/>
            <a:r>
              <a:rPr lang="da-DK" sz="1100" dirty="0">
                <a:latin typeface="Neue Haas Grotesk Text Pro" panose="020B0504020202020204" pitchFamily="34" charset="0"/>
              </a:rPr>
              <a:t>En entitet i den fælleskommunale adgangsstyring er enten en person eller et system også kaldet personbruger eller systembruger</a:t>
            </a:r>
            <a:endParaRPr lang="da-DK"/>
          </a:p>
          <a:p>
            <a:pPr marL="251460" indent="-251460" algn="l"/>
            <a:r>
              <a:rPr lang="da-DK" sz="1100" b="1">
                <a:solidFill>
                  <a:srgbClr val="333333"/>
                </a:solidFill>
                <a:latin typeface="Neue Haas Grotesk Text Pro"/>
              </a:rPr>
              <a:t>Bruger:</a:t>
            </a:r>
            <a:r>
              <a:rPr lang="da-DK" sz="1100">
                <a:solidFill>
                  <a:srgbClr val="333333"/>
                </a:solidFill>
                <a:latin typeface="Neue Haas Grotesk Text Pro"/>
              </a:rPr>
              <a:t> Den rolle en </a:t>
            </a:r>
            <a:r>
              <a:rPr lang="da-DK" sz="1100" i="1" dirty="0">
                <a:solidFill>
                  <a:srgbClr val="333333"/>
                </a:solidFill>
                <a:latin typeface="Neue Haas Grotesk Text Pro"/>
              </a:rPr>
              <a:t>entitet</a:t>
            </a:r>
            <a:r>
              <a:rPr lang="da-DK" sz="1100" dirty="0">
                <a:solidFill>
                  <a:srgbClr val="333333"/>
                </a:solidFill>
                <a:latin typeface="Neue Haas Grotesk Text Pro"/>
              </a:rPr>
              <a:t> har, når den tilgår en tjeneste eller et system.</a:t>
            </a:r>
          </a:p>
          <a:p>
            <a:pPr marL="251460" indent="-251460" algn="l"/>
            <a:r>
              <a:rPr lang="da-DK" sz="1100" b="1">
                <a:solidFill>
                  <a:srgbClr val="333333"/>
                </a:solidFill>
                <a:latin typeface="Neue Haas Grotesk Text Pro"/>
              </a:rPr>
              <a:t>Digital identitet:</a:t>
            </a:r>
            <a:r>
              <a:rPr lang="da-DK" sz="1100">
                <a:solidFill>
                  <a:srgbClr val="333333"/>
                </a:solidFill>
                <a:latin typeface="Neue Haas Grotesk Text Pro"/>
              </a:rPr>
              <a:t> Digital repræsentation af en </a:t>
            </a:r>
            <a:r>
              <a:rPr lang="da-DK" sz="1100" i="1" dirty="0">
                <a:solidFill>
                  <a:srgbClr val="333333"/>
                </a:solidFill>
                <a:latin typeface="Neue Haas Grotesk Text Pro"/>
              </a:rPr>
              <a:t>entitet</a:t>
            </a:r>
            <a:r>
              <a:rPr lang="da-DK" sz="1100" dirty="0">
                <a:solidFill>
                  <a:srgbClr val="333333"/>
                </a:solidFill>
                <a:latin typeface="Neue Haas Grotesk Text Pro"/>
              </a:rPr>
              <a:t> i rollen som </a:t>
            </a:r>
            <a:r>
              <a:rPr lang="da-DK" sz="1100" i="1" dirty="0">
                <a:solidFill>
                  <a:srgbClr val="333333"/>
                </a:solidFill>
                <a:latin typeface="Neue Haas Grotesk Text Pro"/>
              </a:rPr>
              <a:t>bruger</a:t>
            </a:r>
            <a:r>
              <a:rPr lang="da-DK" sz="1100" dirty="0">
                <a:solidFill>
                  <a:srgbClr val="333333"/>
                </a:solidFill>
                <a:latin typeface="Neue Haas Grotesk Text Pro"/>
              </a:rPr>
              <a:t> ved hjælp af et sæt </a:t>
            </a:r>
            <a:r>
              <a:rPr lang="da-DK" sz="1100" i="1" dirty="0">
                <a:solidFill>
                  <a:srgbClr val="333333"/>
                </a:solidFill>
                <a:latin typeface="Neue Haas Grotesk Text Pro"/>
              </a:rPr>
              <a:t>attributter</a:t>
            </a:r>
            <a:r>
              <a:rPr lang="da-DK" sz="1100" dirty="0">
                <a:solidFill>
                  <a:srgbClr val="333333"/>
                </a:solidFill>
                <a:latin typeface="Neue Haas Grotesk Text Pro"/>
              </a:rPr>
              <a:t>. En digital identitet kan indeholde data, der identificerer en bestemt person (personidentifikationsdata), men kan også være pseudonym.</a:t>
            </a:r>
          </a:p>
          <a:p>
            <a:pPr marL="251460" indent="-251460" algn="l"/>
            <a:r>
              <a:rPr lang="da-DK" sz="1100" b="1">
                <a:solidFill>
                  <a:srgbClr val="333333"/>
                </a:solidFill>
                <a:latin typeface="Neue Haas Grotesk Text Pro"/>
              </a:rPr>
              <a:t>Identifikationsmiddel:</a:t>
            </a:r>
            <a:r>
              <a:rPr lang="da-DK" sz="1100">
                <a:solidFill>
                  <a:srgbClr val="333333"/>
                </a:solidFill>
                <a:latin typeface="Neue Haas Grotesk Text Pro"/>
              </a:rPr>
              <a:t> Middel som en </a:t>
            </a:r>
            <a:r>
              <a:rPr lang="da-DK" sz="1100" i="1" dirty="0">
                <a:solidFill>
                  <a:srgbClr val="333333"/>
                </a:solidFill>
                <a:latin typeface="Neue Haas Grotesk Text Pro"/>
              </a:rPr>
              <a:t>entitet</a:t>
            </a:r>
            <a:r>
              <a:rPr lang="da-DK" sz="1100" dirty="0">
                <a:solidFill>
                  <a:srgbClr val="333333"/>
                </a:solidFill>
                <a:latin typeface="Neue Haas Grotesk Text Pro"/>
              </a:rPr>
              <a:t> får udstedt til brug for </a:t>
            </a:r>
            <a:r>
              <a:rPr lang="da-DK" sz="1100" i="1" dirty="0">
                <a:solidFill>
                  <a:srgbClr val="333333"/>
                </a:solidFill>
                <a:latin typeface="Neue Haas Grotesk Text Pro"/>
              </a:rPr>
              <a:t>autentifikation</a:t>
            </a:r>
            <a:r>
              <a:rPr lang="da-DK" sz="1100" dirty="0">
                <a:solidFill>
                  <a:srgbClr val="333333"/>
                </a:solidFill>
                <a:latin typeface="Neue Haas Grotesk Text Pro"/>
              </a:rPr>
              <a:t>, og som benytter en eller flere </a:t>
            </a:r>
            <a:r>
              <a:rPr lang="da-DK" sz="1100" i="1" dirty="0">
                <a:solidFill>
                  <a:srgbClr val="333333"/>
                </a:solidFill>
                <a:latin typeface="Neue Haas Grotesk Text Pro"/>
              </a:rPr>
              <a:t>autentifikationsfaktorer</a:t>
            </a:r>
            <a:r>
              <a:rPr lang="da-DK" sz="1100" dirty="0">
                <a:solidFill>
                  <a:srgbClr val="333333"/>
                </a:solidFill>
                <a:latin typeface="Neue Haas Grotesk Text Pro"/>
              </a:rPr>
              <a:t>. Midlet vil typisk basere sig på faktorer, som er svære at efterligne, fx viden som kun brugeren har (kodeord), noget kun brugeren er (biometri), eller noget kun brugeren er i besiddelse af (enhed).</a:t>
            </a:r>
          </a:p>
          <a:p>
            <a:pPr marL="251460" indent="-251460"/>
            <a:endParaRPr lang="da-DK" dirty="0"/>
          </a:p>
        </p:txBody>
      </p:sp>
      <p:sp>
        <p:nvSpPr>
          <p:cNvPr id="4" name="Pladsholder til tekst 3">
            <a:extLst>
              <a:ext uri="{FF2B5EF4-FFF2-40B4-BE49-F238E27FC236}">
                <a16:creationId xmlns:a16="http://schemas.microsoft.com/office/drawing/2014/main" id="{4D6DBDA3-152D-DC17-2E01-E4209C3E3FFC}"/>
              </a:ext>
            </a:extLst>
          </p:cNvPr>
          <p:cNvSpPr>
            <a:spLocks noGrp="1"/>
          </p:cNvSpPr>
          <p:nvPr>
            <p:ph type="body" sz="quarter" idx="11"/>
          </p:nvPr>
        </p:nvSpPr>
        <p:spPr/>
        <p:txBody>
          <a:bodyPr/>
          <a:lstStyle/>
          <a:p>
            <a:r>
              <a:rPr lang="da-DK" dirty="0"/>
              <a:t>Generelle begreber</a:t>
            </a:r>
          </a:p>
        </p:txBody>
      </p:sp>
      <p:cxnSp>
        <p:nvCxnSpPr>
          <p:cNvPr id="6" name="Lige forbindelse 10">
            <a:extLst>
              <a:ext uri="{FF2B5EF4-FFF2-40B4-BE49-F238E27FC236}">
                <a16:creationId xmlns:a16="http://schemas.microsoft.com/office/drawing/2014/main" id="{EE2D7E87-CAF2-D818-AB85-FA34811CFEB6}"/>
              </a:ext>
            </a:extLst>
          </p:cNvPr>
          <p:cNvCxnSpPr>
            <a:cxnSpLocks/>
          </p:cNvCxnSpPr>
          <p:nvPr/>
        </p:nvCxnSpPr>
        <p:spPr>
          <a:xfrm>
            <a:off x="7926873" y="2111168"/>
            <a:ext cx="0" cy="799169"/>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7" name="Lige forbindelse 10">
            <a:extLst>
              <a:ext uri="{FF2B5EF4-FFF2-40B4-BE49-F238E27FC236}">
                <a16:creationId xmlns:a16="http://schemas.microsoft.com/office/drawing/2014/main" id="{E0B0706E-4128-C330-D7FF-79526915A1BB}"/>
              </a:ext>
            </a:extLst>
          </p:cNvPr>
          <p:cNvCxnSpPr>
            <a:cxnSpLocks/>
          </p:cNvCxnSpPr>
          <p:nvPr/>
        </p:nvCxnSpPr>
        <p:spPr>
          <a:xfrm rot="5400000" flipH="1" flipV="1">
            <a:off x="6446887" y="1429616"/>
            <a:ext cx="396173" cy="1221950"/>
          </a:xfrm>
          <a:prstGeom prst="bentConnector2">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 name="Lige forbindelse 10" descr="Beviser">
            <a:extLst>
              <a:ext uri="{FF2B5EF4-FFF2-40B4-BE49-F238E27FC236}">
                <a16:creationId xmlns:a16="http://schemas.microsoft.com/office/drawing/2014/main" id="{05096DE5-52F3-8CA7-8CC4-D7C00CD9E9D2}"/>
              </a:ext>
            </a:extLst>
          </p:cNvPr>
          <p:cNvCxnSpPr>
            <a:cxnSpLocks/>
          </p:cNvCxnSpPr>
          <p:nvPr/>
        </p:nvCxnSpPr>
        <p:spPr>
          <a:xfrm rot="16200000" flipH="1">
            <a:off x="6443474" y="2366528"/>
            <a:ext cx="402996" cy="1221949"/>
          </a:xfrm>
          <a:prstGeom prst="bentConnector2">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9" name="Tekstfelt 8">
            <a:extLst>
              <a:ext uri="{FF2B5EF4-FFF2-40B4-BE49-F238E27FC236}">
                <a16:creationId xmlns:a16="http://schemas.microsoft.com/office/drawing/2014/main" id="{6B49EDA6-543C-3381-B1AB-FCC0BAB647C2}"/>
              </a:ext>
            </a:extLst>
          </p:cNvPr>
          <p:cNvSpPr txBox="1"/>
          <p:nvPr/>
        </p:nvSpPr>
        <p:spPr>
          <a:xfrm>
            <a:off x="6487283" y="3200876"/>
            <a:ext cx="862781" cy="219291"/>
          </a:xfrm>
          <a:prstGeom prst="rect">
            <a:avLst/>
          </a:prstGeom>
          <a:noFill/>
          <a:ln>
            <a:noFill/>
          </a:ln>
        </p:spPr>
        <p:txBody>
          <a:bodyPr wrap="square" rtlCol="0">
            <a:spAutoFit/>
          </a:bodyPr>
          <a:lstStyle/>
          <a:p>
            <a:r>
              <a:rPr lang="da-DK" sz="825" dirty="0">
                <a:latin typeface="Neue Haas Grotesk Text Pro" panose="020B0504020202020204" pitchFamily="34" charset="0"/>
              </a:rPr>
              <a:t>Beviser</a:t>
            </a:r>
          </a:p>
        </p:txBody>
      </p:sp>
      <p:sp>
        <p:nvSpPr>
          <p:cNvPr id="10" name="Tekstfelt 9">
            <a:extLst>
              <a:ext uri="{FF2B5EF4-FFF2-40B4-BE49-F238E27FC236}">
                <a16:creationId xmlns:a16="http://schemas.microsoft.com/office/drawing/2014/main" id="{F066DCAE-8A79-2EF1-DDA9-B404BCB8F7E8}"/>
              </a:ext>
            </a:extLst>
          </p:cNvPr>
          <p:cNvSpPr txBox="1"/>
          <p:nvPr/>
        </p:nvSpPr>
        <p:spPr>
          <a:xfrm>
            <a:off x="6203099" y="1595715"/>
            <a:ext cx="1004917" cy="219291"/>
          </a:xfrm>
          <a:prstGeom prst="rect">
            <a:avLst/>
          </a:prstGeom>
          <a:noFill/>
          <a:ln>
            <a:noFill/>
          </a:ln>
        </p:spPr>
        <p:txBody>
          <a:bodyPr wrap="square" rtlCol="0">
            <a:spAutoFit/>
          </a:bodyPr>
          <a:lstStyle/>
          <a:p>
            <a:r>
              <a:rPr lang="da-DK" sz="825" dirty="0">
                <a:latin typeface="Neue Haas Grotesk Text Pro" panose="020B0504020202020204" pitchFamily="34" charset="0"/>
              </a:rPr>
              <a:t>Optræder som</a:t>
            </a:r>
          </a:p>
        </p:txBody>
      </p:sp>
      <p:sp>
        <p:nvSpPr>
          <p:cNvPr id="11" name="Rektangel 10">
            <a:extLst>
              <a:ext uri="{FF2B5EF4-FFF2-40B4-BE49-F238E27FC236}">
                <a16:creationId xmlns:a16="http://schemas.microsoft.com/office/drawing/2014/main" id="{4B03CE26-F804-DF92-C51F-59EA9CA9E3E0}"/>
              </a:ext>
            </a:extLst>
          </p:cNvPr>
          <p:cNvSpPr/>
          <p:nvPr/>
        </p:nvSpPr>
        <p:spPr>
          <a:xfrm>
            <a:off x="5408294" y="2238677"/>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Entitet / Bruger</a:t>
            </a:r>
          </a:p>
        </p:txBody>
      </p:sp>
      <p:sp>
        <p:nvSpPr>
          <p:cNvPr id="12" name="Rektangel 11">
            <a:extLst>
              <a:ext uri="{FF2B5EF4-FFF2-40B4-BE49-F238E27FC236}">
                <a16:creationId xmlns:a16="http://schemas.microsoft.com/office/drawing/2014/main" id="{A067479A-BE52-A869-4916-35CE473F300A}"/>
              </a:ext>
            </a:extLst>
          </p:cNvPr>
          <p:cNvSpPr/>
          <p:nvPr/>
        </p:nvSpPr>
        <p:spPr>
          <a:xfrm>
            <a:off x="7255947" y="2910337"/>
            <a:ext cx="1341851"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Identifikationsmiddel</a:t>
            </a:r>
          </a:p>
        </p:txBody>
      </p:sp>
      <p:sp>
        <p:nvSpPr>
          <p:cNvPr id="13" name="Rektangel 12">
            <a:extLst>
              <a:ext uri="{FF2B5EF4-FFF2-40B4-BE49-F238E27FC236}">
                <a16:creationId xmlns:a16="http://schemas.microsoft.com/office/drawing/2014/main" id="{7D48A7CF-4C29-10A9-A7C9-D019B78AEAE5}"/>
              </a:ext>
            </a:extLst>
          </p:cNvPr>
          <p:cNvSpPr/>
          <p:nvPr/>
        </p:nvSpPr>
        <p:spPr>
          <a:xfrm>
            <a:off x="7255948" y="1573840"/>
            <a:ext cx="1341850"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Digital identitet</a:t>
            </a:r>
          </a:p>
        </p:txBody>
      </p:sp>
    </p:spTree>
    <p:extLst>
      <p:ext uri="{BB962C8B-B14F-4D97-AF65-F5344CB8AC3E}">
        <p14:creationId xmlns:p14="http://schemas.microsoft.com/office/powerpoint/2010/main" val="4102758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548047-C461-3328-3258-2293F5E4EBBF}"/>
              </a:ext>
            </a:extLst>
          </p:cNvPr>
          <p:cNvSpPr>
            <a:spLocks noGrp="1"/>
          </p:cNvSpPr>
          <p:nvPr>
            <p:ph type="title"/>
          </p:nvPr>
        </p:nvSpPr>
        <p:spPr/>
        <p:txBody>
          <a:bodyPr/>
          <a:lstStyle/>
          <a:p>
            <a:r>
              <a:rPr lang="da-DK" dirty="0"/>
              <a:t>Autentifikation og autorisation</a:t>
            </a:r>
          </a:p>
        </p:txBody>
      </p:sp>
      <p:sp>
        <p:nvSpPr>
          <p:cNvPr id="3" name="Pladsholder til tekst 2">
            <a:extLst>
              <a:ext uri="{FF2B5EF4-FFF2-40B4-BE49-F238E27FC236}">
                <a16:creationId xmlns:a16="http://schemas.microsoft.com/office/drawing/2014/main" id="{CE7D0C48-5847-2AE2-2BE9-2589BA0817CE}"/>
              </a:ext>
            </a:extLst>
          </p:cNvPr>
          <p:cNvSpPr>
            <a:spLocks noGrp="1"/>
          </p:cNvSpPr>
          <p:nvPr>
            <p:ph type="body" sz="quarter" idx="10"/>
          </p:nvPr>
        </p:nvSpPr>
        <p:spPr>
          <a:xfrm>
            <a:off x="468313" y="1229100"/>
            <a:ext cx="8136135" cy="3168650"/>
          </a:xfrm>
        </p:spPr>
        <p:txBody>
          <a:bodyPr vert="horz" lIns="0" tIns="0" rIns="91440" bIns="0" rtlCol="0" anchor="t">
            <a:noAutofit/>
          </a:bodyPr>
          <a:lstStyle/>
          <a:p>
            <a:pPr marL="251460" indent="-251460"/>
            <a:r>
              <a:rPr lang="da-DK" sz="1100" b="1" dirty="0">
                <a:latin typeface="Neue Haas Grotesk Text Pro"/>
              </a:rPr>
              <a:t>Autentifikation</a:t>
            </a:r>
            <a:r>
              <a:rPr lang="da-DK" sz="1100" dirty="0">
                <a:latin typeface="Neue Haas Grotesk Text Pro"/>
              </a:rPr>
              <a:t> er proces som genkender og verificerer en digital identitet gennem anvendelse af et identifikationsmiddel, der er koblet til identiteten</a:t>
            </a:r>
            <a:endParaRPr lang="da-DK">
              <a:latin typeface="Neue Haas Grotesk Text Pro"/>
            </a:endParaRPr>
          </a:p>
          <a:p>
            <a:pPr marL="251460" indent="-251460"/>
            <a:r>
              <a:rPr lang="da-DK" sz="1100">
                <a:latin typeface="Neue Haas Grotesk Text Pro"/>
              </a:rPr>
              <a:t>I en fælleskommunal kontekst bestemmer autentifikationen en brugers identitet og hvilket tilhørsforhold, denne har til en </a:t>
            </a:r>
            <a:r>
              <a:rPr lang="da-DK" sz="1100" dirty="0">
                <a:latin typeface="Neue Haas Grotesk Text Pro"/>
              </a:rPr>
              <a:t>myndighed.</a:t>
            </a:r>
          </a:p>
          <a:p>
            <a:pPr marL="251460" indent="-251460"/>
            <a:r>
              <a:rPr lang="da-DK" sz="1100" b="1" dirty="0">
                <a:latin typeface="Neue Haas Grotesk Text Pro"/>
              </a:rPr>
              <a:t>Autorisation</a:t>
            </a:r>
            <a:r>
              <a:rPr lang="da-DK" sz="1100" dirty="0">
                <a:latin typeface="Neue Haas Grotesk Text Pro"/>
              </a:rPr>
              <a:t> er brugerens rettigheder - hvad må den pågældende bruger. Denne tildeling/afgrænsning af rettigheder styres med jobfunktionsroller og dataafgrænsninger.</a:t>
            </a:r>
            <a:endParaRPr lang="da-DK" sz="1100">
              <a:latin typeface="Neue Haas Grotesk Text Pro"/>
            </a:endParaRPr>
          </a:p>
          <a:p>
            <a:pPr marL="251460" indent="-251460"/>
            <a:endParaRPr lang="da-DK" sz="1200" dirty="0"/>
          </a:p>
        </p:txBody>
      </p:sp>
      <p:sp>
        <p:nvSpPr>
          <p:cNvPr id="4" name="Pladsholder til tekst 3">
            <a:extLst>
              <a:ext uri="{FF2B5EF4-FFF2-40B4-BE49-F238E27FC236}">
                <a16:creationId xmlns:a16="http://schemas.microsoft.com/office/drawing/2014/main" id="{AE323E16-74D4-4ECD-FCF0-3E0A7C22C46A}"/>
              </a:ext>
            </a:extLst>
          </p:cNvPr>
          <p:cNvSpPr>
            <a:spLocks noGrp="1"/>
          </p:cNvSpPr>
          <p:nvPr>
            <p:ph type="body" sz="quarter" idx="11"/>
          </p:nvPr>
        </p:nvSpPr>
        <p:spPr/>
        <p:txBody>
          <a:bodyPr/>
          <a:lstStyle/>
          <a:p>
            <a:r>
              <a:rPr lang="da-DK" dirty="0"/>
              <a:t>Generelle begreber</a:t>
            </a:r>
          </a:p>
        </p:txBody>
      </p:sp>
      <p:cxnSp>
        <p:nvCxnSpPr>
          <p:cNvPr id="16" name="Lige forbindelse 10">
            <a:extLst>
              <a:ext uri="{FF2B5EF4-FFF2-40B4-BE49-F238E27FC236}">
                <a16:creationId xmlns:a16="http://schemas.microsoft.com/office/drawing/2014/main" id="{F54773BF-7382-521A-27EA-EB8A9B887D6F}"/>
              </a:ext>
            </a:extLst>
          </p:cNvPr>
          <p:cNvCxnSpPr>
            <a:cxnSpLocks/>
          </p:cNvCxnSpPr>
          <p:nvPr/>
        </p:nvCxnSpPr>
        <p:spPr>
          <a:xfrm>
            <a:off x="4192376" y="3423698"/>
            <a:ext cx="0" cy="799169"/>
          </a:xfrm>
          <a:prstGeom prst="line">
            <a:avLst/>
          </a:prstGeom>
          <a:ln w="190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7" name="Lige forbindelse 10">
            <a:extLst>
              <a:ext uri="{FF2B5EF4-FFF2-40B4-BE49-F238E27FC236}">
                <a16:creationId xmlns:a16="http://schemas.microsoft.com/office/drawing/2014/main" id="{F8B976CC-98E2-70CE-11C0-3352472B8659}"/>
              </a:ext>
            </a:extLst>
          </p:cNvPr>
          <p:cNvCxnSpPr>
            <a:cxnSpLocks/>
          </p:cNvCxnSpPr>
          <p:nvPr/>
        </p:nvCxnSpPr>
        <p:spPr>
          <a:xfrm rot="5400000" flipH="1" flipV="1">
            <a:off x="2757611" y="2742146"/>
            <a:ext cx="396173" cy="1221950"/>
          </a:xfrm>
          <a:prstGeom prst="bentConnector2">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 name="Lige forbindelse 10" descr="Beviser">
            <a:extLst>
              <a:ext uri="{FF2B5EF4-FFF2-40B4-BE49-F238E27FC236}">
                <a16:creationId xmlns:a16="http://schemas.microsoft.com/office/drawing/2014/main" id="{8C2F6002-5661-5FAD-ABBE-30013001F987}"/>
              </a:ext>
            </a:extLst>
          </p:cNvPr>
          <p:cNvCxnSpPr>
            <a:cxnSpLocks/>
          </p:cNvCxnSpPr>
          <p:nvPr/>
        </p:nvCxnSpPr>
        <p:spPr>
          <a:xfrm rot="16200000" flipH="1">
            <a:off x="2725800" y="3707456"/>
            <a:ext cx="402996" cy="1165153"/>
          </a:xfrm>
          <a:prstGeom prst="bentConnector2">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9" name="Tekstfelt 18">
            <a:extLst>
              <a:ext uri="{FF2B5EF4-FFF2-40B4-BE49-F238E27FC236}">
                <a16:creationId xmlns:a16="http://schemas.microsoft.com/office/drawing/2014/main" id="{38354665-886E-CFFD-FF03-24257F65D2FF}"/>
              </a:ext>
            </a:extLst>
          </p:cNvPr>
          <p:cNvSpPr txBox="1"/>
          <p:nvPr/>
        </p:nvSpPr>
        <p:spPr>
          <a:xfrm>
            <a:off x="2798007" y="4513406"/>
            <a:ext cx="862781" cy="219291"/>
          </a:xfrm>
          <a:prstGeom prst="rect">
            <a:avLst/>
          </a:prstGeom>
          <a:noFill/>
        </p:spPr>
        <p:txBody>
          <a:bodyPr wrap="square" rtlCol="0">
            <a:spAutoFit/>
          </a:bodyPr>
          <a:lstStyle/>
          <a:p>
            <a:r>
              <a:rPr lang="da-DK" sz="825" dirty="0">
                <a:latin typeface="Neue Haas Grotesk Text Pro" panose="020B0504020202020204" pitchFamily="34" charset="0"/>
              </a:rPr>
              <a:t>Beviser</a:t>
            </a:r>
          </a:p>
        </p:txBody>
      </p:sp>
      <p:sp>
        <p:nvSpPr>
          <p:cNvPr id="20" name="Tekstfelt 19">
            <a:extLst>
              <a:ext uri="{FF2B5EF4-FFF2-40B4-BE49-F238E27FC236}">
                <a16:creationId xmlns:a16="http://schemas.microsoft.com/office/drawing/2014/main" id="{BC3BE575-9801-1253-13E6-0F26DA8A9209}"/>
              </a:ext>
            </a:extLst>
          </p:cNvPr>
          <p:cNvSpPr txBox="1"/>
          <p:nvPr/>
        </p:nvSpPr>
        <p:spPr>
          <a:xfrm>
            <a:off x="2511730" y="2908245"/>
            <a:ext cx="1007009" cy="219291"/>
          </a:xfrm>
          <a:prstGeom prst="rect">
            <a:avLst/>
          </a:prstGeom>
          <a:noFill/>
        </p:spPr>
        <p:txBody>
          <a:bodyPr wrap="square" rtlCol="0">
            <a:spAutoFit/>
          </a:bodyPr>
          <a:lstStyle/>
          <a:p>
            <a:r>
              <a:rPr lang="da-DK" sz="825" dirty="0">
                <a:latin typeface="Neue Haas Grotesk Text Pro" panose="020B0504020202020204" pitchFamily="34" charset="0"/>
              </a:rPr>
              <a:t>Optræder som</a:t>
            </a:r>
          </a:p>
        </p:txBody>
      </p:sp>
      <p:cxnSp>
        <p:nvCxnSpPr>
          <p:cNvPr id="21" name="Lige forbindelse 20">
            <a:extLst>
              <a:ext uri="{FF2B5EF4-FFF2-40B4-BE49-F238E27FC236}">
                <a16:creationId xmlns:a16="http://schemas.microsoft.com/office/drawing/2014/main" id="{AFD5C60B-325F-8EFD-F280-E9FCFB16A2B2}"/>
              </a:ext>
            </a:extLst>
          </p:cNvPr>
          <p:cNvCxnSpPr>
            <a:cxnSpLocks/>
          </p:cNvCxnSpPr>
          <p:nvPr/>
        </p:nvCxnSpPr>
        <p:spPr>
          <a:xfrm flipV="1">
            <a:off x="4818079" y="3155033"/>
            <a:ext cx="876518" cy="1"/>
          </a:xfrm>
          <a:prstGeom prst="line">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2" name="Tekstfelt 21">
            <a:extLst>
              <a:ext uri="{FF2B5EF4-FFF2-40B4-BE49-F238E27FC236}">
                <a16:creationId xmlns:a16="http://schemas.microsoft.com/office/drawing/2014/main" id="{C6F89C99-8B7B-3908-81A4-EBC15D8460BD}"/>
              </a:ext>
            </a:extLst>
          </p:cNvPr>
          <p:cNvSpPr txBox="1"/>
          <p:nvPr/>
        </p:nvSpPr>
        <p:spPr>
          <a:xfrm>
            <a:off x="4931674" y="2900301"/>
            <a:ext cx="862781" cy="219291"/>
          </a:xfrm>
          <a:prstGeom prst="rect">
            <a:avLst/>
          </a:prstGeom>
          <a:noFill/>
        </p:spPr>
        <p:txBody>
          <a:bodyPr wrap="square" rtlCol="0">
            <a:spAutoFit/>
          </a:bodyPr>
          <a:lstStyle/>
          <a:p>
            <a:r>
              <a:rPr lang="da-DK" sz="825" dirty="0">
                <a:latin typeface="Neue Haas Grotesk Text Pro" panose="020B0504020202020204" pitchFamily="34" charset="0"/>
              </a:rPr>
              <a:t>Har tildelt</a:t>
            </a:r>
          </a:p>
        </p:txBody>
      </p:sp>
      <p:sp>
        <p:nvSpPr>
          <p:cNvPr id="23" name="Rektangel 22">
            <a:extLst>
              <a:ext uri="{FF2B5EF4-FFF2-40B4-BE49-F238E27FC236}">
                <a16:creationId xmlns:a16="http://schemas.microsoft.com/office/drawing/2014/main" id="{DCB95530-67DC-CC03-96CC-CB41038E91A7}"/>
              </a:ext>
            </a:extLst>
          </p:cNvPr>
          <p:cNvSpPr/>
          <p:nvPr/>
        </p:nvSpPr>
        <p:spPr>
          <a:xfrm>
            <a:off x="1719018" y="3551207"/>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Entitet / Bruger</a:t>
            </a:r>
          </a:p>
        </p:txBody>
      </p:sp>
      <p:sp>
        <p:nvSpPr>
          <p:cNvPr id="24" name="Rektangel 23">
            <a:extLst>
              <a:ext uri="{FF2B5EF4-FFF2-40B4-BE49-F238E27FC236}">
                <a16:creationId xmlns:a16="http://schemas.microsoft.com/office/drawing/2014/main" id="{C65946F2-7636-683B-39FB-F799EFA57DAC}"/>
              </a:ext>
            </a:extLst>
          </p:cNvPr>
          <p:cNvSpPr/>
          <p:nvPr/>
        </p:nvSpPr>
        <p:spPr>
          <a:xfrm>
            <a:off x="3509875" y="4222867"/>
            <a:ext cx="1365002"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Identifikationsmiddel</a:t>
            </a:r>
          </a:p>
        </p:txBody>
      </p:sp>
      <p:sp>
        <p:nvSpPr>
          <p:cNvPr id="25" name="Rektangel 24">
            <a:extLst>
              <a:ext uri="{FF2B5EF4-FFF2-40B4-BE49-F238E27FC236}">
                <a16:creationId xmlns:a16="http://schemas.microsoft.com/office/drawing/2014/main" id="{2B7C0AC9-E086-DA38-802E-AD6553F83899}"/>
              </a:ext>
            </a:extLst>
          </p:cNvPr>
          <p:cNvSpPr/>
          <p:nvPr/>
        </p:nvSpPr>
        <p:spPr>
          <a:xfrm>
            <a:off x="3566672" y="2886370"/>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Digital identitet</a:t>
            </a:r>
          </a:p>
        </p:txBody>
      </p:sp>
      <p:sp>
        <p:nvSpPr>
          <p:cNvPr id="26" name="Rektangel 25">
            <a:extLst>
              <a:ext uri="{FF2B5EF4-FFF2-40B4-BE49-F238E27FC236}">
                <a16:creationId xmlns:a16="http://schemas.microsoft.com/office/drawing/2014/main" id="{27BED620-86F9-FB8D-5B12-152C0699644E}"/>
              </a:ext>
            </a:extLst>
          </p:cNvPr>
          <p:cNvSpPr/>
          <p:nvPr/>
        </p:nvSpPr>
        <p:spPr>
          <a:xfrm>
            <a:off x="5694597" y="2886369"/>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Autorisationer</a:t>
            </a:r>
          </a:p>
        </p:txBody>
      </p:sp>
    </p:spTree>
    <p:extLst>
      <p:ext uri="{BB962C8B-B14F-4D97-AF65-F5344CB8AC3E}">
        <p14:creationId xmlns:p14="http://schemas.microsoft.com/office/powerpoint/2010/main" val="1465330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274B2-DF6B-703F-20B9-4943C02117EE}"/>
              </a:ext>
            </a:extLst>
          </p:cNvPr>
          <p:cNvSpPr>
            <a:spLocks noGrp="1"/>
          </p:cNvSpPr>
          <p:nvPr>
            <p:ph type="title"/>
          </p:nvPr>
        </p:nvSpPr>
        <p:spPr/>
        <p:txBody>
          <a:bodyPr/>
          <a:lstStyle/>
          <a:p>
            <a:r>
              <a:rPr lang="da-DK" dirty="0">
                <a:latin typeface="Neue Haas Grotesk Text Pro"/>
              </a:rPr>
              <a:t>Autentifikation og autorisation </a:t>
            </a:r>
            <a:br>
              <a:rPr lang="da-DK" dirty="0"/>
            </a:br>
            <a:r>
              <a:rPr lang="da-DK" sz="1800" dirty="0">
                <a:latin typeface="Neue Haas Grotesk Text Pro"/>
              </a:rPr>
              <a:t>Eksempel</a:t>
            </a:r>
          </a:p>
        </p:txBody>
      </p:sp>
      <p:sp>
        <p:nvSpPr>
          <p:cNvPr id="3" name="Pladsholder til tekst 2">
            <a:extLst>
              <a:ext uri="{FF2B5EF4-FFF2-40B4-BE49-F238E27FC236}">
                <a16:creationId xmlns:a16="http://schemas.microsoft.com/office/drawing/2014/main" id="{B179B7F2-96EB-E2BE-8F67-4BF6175DEBD6}"/>
              </a:ext>
            </a:extLst>
          </p:cNvPr>
          <p:cNvSpPr>
            <a:spLocks noGrp="1"/>
          </p:cNvSpPr>
          <p:nvPr>
            <p:ph type="body" sz="quarter" idx="10"/>
          </p:nvPr>
        </p:nvSpPr>
        <p:spPr>
          <a:xfrm>
            <a:off x="488257" y="1218407"/>
            <a:ext cx="8207376" cy="3168650"/>
          </a:xfrm>
        </p:spPr>
        <p:txBody>
          <a:bodyPr vert="horz" lIns="0" tIns="0" rIns="91440" bIns="0" rtlCol="0" anchor="t">
            <a:noAutofit/>
          </a:bodyPr>
          <a:lstStyle/>
          <a:p>
            <a:pPr marL="251460" indent="-251460"/>
            <a:r>
              <a:rPr lang="da-DK" sz="1100" b="1">
                <a:latin typeface="Neue Haas Grotesk Text Pro"/>
              </a:rPr>
              <a:t>Autentifikation:</a:t>
            </a:r>
            <a:r>
              <a:rPr lang="da-DK" sz="1100">
                <a:latin typeface="Neue Haas Grotesk Text Pro"/>
              </a:rPr>
              <a:t> Kommunen verificerer brugerens digitale identitet ud fra identifikationsmidler (eksempelvis brugernavn og </a:t>
            </a:r>
            <a:r>
              <a:rPr lang="da-DK" sz="1100" dirty="0">
                <a:latin typeface="Neue Haas Grotesk Text Pro"/>
              </a:rPr>
              <a:t>kodeord). </a:t>
            </a:r>
            <a:endParaRPr lang="da-DK">
              <a:latin typeface="Neue Haas Grotesk Text Pro"/>
            </a:endParaRPr>
          </a:p>
          <a:p>
            <a:pPr marL="251460" indent="-251460"/>
            <a:r>
              <a:rPr lang="da-DK" sz="1100">
                <a:latin typeface="Neue Haas Grotesk Text Pro"/>
              </a:rPr>
              <a:t>Bemærk, at inden en bruger får tildelt digital identitet og identifikationsmidler, er der en organisatorisk proces, der verificerer selve </a:t>
            </a:r>
            <a:r>
              <a:rPr lang="da-DK" sz="1100" dirty="0">
                <a:latin typeface="Neue Haas Grotesk Text Pro"/>
              </a:rPr>
              <a:t>brugeren</a:t>
            </a:r>
          </a:p>
          <a:p>
            <a:pPr marL="251460" indent="-251460"/>
            <a:r>
              <a:rPr lang="da-DK" sz="1100" b="1" dirty="0">
                <a:latin typeface="Neue Haas Grotesk Text Pro"/>
              </a:rPr>
              <a:t>Autorisation</a:t>
            </a:r>
            <a:r>
              <a:rPr lang="da-DK" sz="1100" dirty="0">
                <a:latin typeface="Neue Haas Grotesk Text Pro"/>
              </a:rPr>
              <a:t> er her repræsenteret ved den/de jobfunktionsroller brugerens digitale identitet har fået tildelt via kommunens brugerstyring</a:t>
            </a:r>
          </a:p>
          <a:p>
            <a:pPr marL="251460" indent="-251460"/>
            <a:endParaRPr lang="da-DK" sz="1100" dirty="0"/>
          </a:p>
        </p:txBody>
      </p:sp>
      <p:sp>
        <p:nvSpPr>
          <p:cNvPr id="4" name="Pladsholder til tekst 3">
            <a:extLst>
              <a:ext uri="{FF2B5EF4-FFF2-40B4-BE49-F238E27FC236}">
                <a16:creationId xmlns:a16="http://schemas.microsoft.com/office/drawing/2014/main" id="{CDE89549-DBDD-53AF-E8E5-B24216D3B1BC}"/>
              </a:ext>
            </a:extLst>
          </p:cNvPr>
          <p:cNvSpPr>
            <a:spLocks noGrp="1"/>
          </p:cNvSpPr>
          <p:nvPr>
            <p:ph type="body" sz="quarter" idx="11"/>
          </p:nvPr>
        </p:nvSpPr>
        <p:spPr/>
        <p:txBody>
          <a:bodyPr/>
          <a:lstStyle/>
          <a:p>
            <a:r>
              <a:rPr lang="da-DK" dirty="0"/>
              <a:t>Generelle begreber</a:t>
            </a:r>
          </a:p>
        </p:txBody>
      </p:sp>
      <p:cxnSp>
        <p:nvCxnSpPr>
          <p:cNvPr id="20" name="Lige forbindelse 10">
            <a:extLst>
              <a:ext uri="{FF2B5EF4-FFF2-40B4-BE49-F238E27FC236}">
                <a16:creationId xmlns:a16="http://schemas.microsoft.com/office/drawing/2014/main" id="{0507AC17-2E62-07D4-1BB4-9F468786CE3D}"/>
              </a:ext>
            </a:extLst>
          </p:cNvPr>
          <p:cNvCxnSpPr>
            <a:cxnSpLocks/>
          </p:cNvCxnSpPr>
          <p:nvPr/>
        </p:nvCxnSpPr>
        <p:spPr>
          <a:xfrm>
            <a:off x="3905162" y="2965063"/>
            <a:ext cx="0" cy="799169"/>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1" name="Lige forbindelse 10">
            <a:extLst>
              <a:ext uri="{FF2B5EF4-FFF2-40B4-BE49-F238E27FC236}">
                <a16:creationId xmlns:a16="http://schemas.microsoft.com/office/drawing/2014/main" id="{17F38781-1533-9118-F919-D92A91030EC9}"/>
              </a:ext>
            </a:extLst>
          </p:cNvPr>
          <p:cNvCxnSpPr>
            <a:cxnSpLocks/>
            <a:stCxn id="27" idx="0"/>
          </p:cNvCxnSpPr>
          <p:nvPr/>
        </p:nvCxnSpPr>
        <p:spPr>
          <a:xfrm rot="5400000" flipH="1" flipV="1">
            <a:off x="2523146" y="2233295"/>
            <a:ext cx="293207" cy="1219417"/>
          </a:xfrm>
          <a:prstGeom prst="bentConnector2">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 name="Lige forbindelse 10" descr="Beviser">
            <a:extLst>
              <a:ext uri="{FF2B5EF4-FFF2-40B4-BE49-F238E27FC236}">
                <a16:creationId xmlns:a16="http://schemas.microsoft.com/office/drawing/2014/main" id="{C9F9B4C5-0190-DB2D-8514-E68A94F081E5}"/>
              </a:ext>
            </a:extLst>
          </p:cNvPr>
          <p:cNvCxnSpPr>
            <a:cxnSpLocks/>
            <a:stCxn id="27" idx="2"/>
          </p:cNvCxnSpPr>
          <p:nvPr/>
        </p:nvCxnSpPr>
        <p:spPr>
          <a:xfrm rot="16200000" flipH="1">
            <a:off x="2491005" y="3244442"/>
            <a:ext cx="357490" cy="1219417"/>
          </a:xfrm>
          <a:prstGeom prst="bentConnector2">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3" name="Tekstfelt 22">
            <a:extLst>
              <a:ext uri="{FF2B5EF4-FFF2-40B4-BE49-F238E27FC236}">
                <a16:creationId xmlns:a16="http://schemas.microsoft.com/office/drawing/2014/main" id="{9F425432-6675-B181-8353-044BC9611332}"/>
              </a:ext>
            </a:extLst>
          </p:cNvPr>
          <p:cNvSpPr txBox="1"/>
          <p:nvPr/>
        </p:nvSpPr>
        <p:spPr>
          <a:xfrm>
            <a:off x="2510793" y="4054771"/>
            <a:ext cx="862781" cy="219291"/>
          </a:xfrm>
          <a:prstGeom prst="rect">
            <a:avLst/>
          </a:prstGeom>
          <a:noFill/>
        </p:spPr>
        <p:txBody>
          <a:bodyPr wrap="square" rtlCol="0">
            <a:spAutoFit/>
          </a:bodyPr>
          <a:lstStyle/>
          <a:p>
            <a:r>
              <a:rPr lang="da-DK" sz="825" dirty="0">
                <a:latin typeface="Neue Haas Grotesk Text Pro" panose="020B0504020202020204" pitchFamily="34" charset="0"/>
              </a:rPr>
              <a:t>Beviser</a:t>
            </a:r>
          </a:p>
        </p:txBody>
      </p:sp>
      <p:sp>
        <p:nvSpPr>
          <p:cNvPr id="24" name="Tekstfelt 23">
            <a:extLst>
              <a:ext uri="{FF2B5EF4-FFF2-40B4-BE49-F238E27FC236}">
                <a16:creationId xmlns:a16="http://schemas.microsoft.com/office/drawing/2014/main" id="{B673F9D0-9523-AD88-6EE7-A6CD1BE5EC64}"/>
              </a:ext>
            </a:extLst>
          </p:cNvPr>
          <p:cNvSpPr txBox="1"/>
          <p:nvPr/>
        </p:nvSpPr>
        <p:spPr>
          <a:xfrm>
            <a:off x="2273721" y="2449611"/>
            <a:ext cx="957805" cy="219291"/>
          </a:xfrm>
          <a:prstGeom prst="rect">
            <a:avLst/>
          </a:prstGeom>
          <a:noFill/>
        </p:spPr>
        <p:txBody>
          <a:bodyPr wrap="square" rtlCol="0">
            <a:spAutoFit/>
          </a:bodyPr>
          <a:lstStyle/>
          <a:p>
            <a:r>
              <a:rPr lang="da-DK" sz="825" dirty="0">
                <a:latin typeface="Neue Haas Grotesk Text Pro" panose="020B0504020202020204" pitchFamily="34" charset="0"/>
              </a:rPr>
              <a:t>Optræder som</a:t>
            </a:r>
          </a:p>
        </p:txBody>
      </p:sp>
      <p:cxnSp>
        <p:nvCxnSpPr>
          <p:cNvPr id="25" name="Lige forbindelse 24">
            <a:extLst>
              <a:ext uri="{FF2B5EF4-FFF2-40B4-BE49-F238E27FC236}">
                <a16:creationId xmlns:a16="http://schemas.microsoft.com/office/drawing/2014/main" id="{E5A23825-CD77-7330-2548-1DA7E097D63E}"/>
              </a:ext>
            </a:extLst>
          </p:cNvPr>
          <p:cNvCxnSpPr>
            <a:cxnSpLocks/>
          </p:cNvCxnSpPr>
          <p:nvPr/>
        </p:nvCxnSpPr>
        <p:spPr>
          <a:xfrm flipV="1">
            <a:off x="4530866" y="2696399"/>
            <a:ext cx="876518" cy="1"/>
          </a:xfrm>
          <a:prstGeom prst="line">
            <a:avLst/>
          </a:prstGeom>
          <a:ln w="1905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6" name="Tekstfelt 25">
            <a:extLst>
              <a:ext uri="{FF2B5EF4-FFF2-40B4-BE49-F238E27FC236}">
                <a16:creationId xmlns:a16="http://schemas.microsoft.com/office/drawing/2014/main" id="{A999A61A-F7D5-B36A-B454-C37FFDF34943}"/>
              </a:ext>
            </a:extLst>
          </p:cNvPr>
          <p:cNvSpPr txBox="1"/>
          <p:nvPr/>
        </p:nvSpPr>
        <p:spPr>
          <a:xfrm>
            <a:off x="4644460" y="2441666"/>
            <a:ext cx="862781" cy="219291"/>
          </a:xfrm>
          <a:prstGeom prst="rect">
            <a:avLst/>
          </a:prstGeom>
          <a:noFill/>
        </p:spPr>
        <p:txBody>
          <a:bodyPr wrap="square" rtlCol="0">
            <a:spAutoFit/>
          </a:bodyPr>
          <a:lstStyle/>
          <a:p>
            <a:r>
              <a:rPr lang="da-DK" sz="825" dirty="0">
                <a:latin typeface="Neue Haas Grotesk Text Pro" panose="020B0504020202020204" pitchFamily="34" charset="0"/>
              </a:rPr>
              <a:t>Har tildelt</a:t>
            </a:r>
          </a:p>
        </p:txBody>
      </p:sp>
      <p:pic>
        <p:nvPicPr>
          <p:cNvPr id="27" name="Grafik 26" descr="Bruger med massiv udfyldning">
            <a:extLst>
              <a:ext uri="{FF2B5EF4-FFF2-40B4-BE49-F238E27FC236}">
                <a16:creationId xmlns:a16="http://schemas.microsoft.com/office/drawing/2014/main" id="{788776B6-8A7E-7500-5829-DC7EF1CE98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7141" y="2989606"/>
            <a:ext cx="685800" cy="685800"/>
          </a:xfrm>
          <a:prstGeom prst="rect">
            <a:avLst/>
          </a:prstGeom>
        </p:spPr>
      </p:pic>
      <p:sp>
        <p:nvSpPr>
          <p:cNvPr id="28" name="Tekstfelt 27">
            <a:extLst>
              <a:ext uri="{FF2B5EF4-FFF2-40B4-BE49-F238E27FC236}">
                <a16:creationId xmlns:a16="http://schemas.microsoft.com/office/drawing/2014/main" id="{19981B64-F209-C141-F96B-250A05DCBD89}"/>
              </a:ext>
            </a:extLst>
          </p:cNvPr>
          <p:cNvSpPr txBox="1"/>
          <p:nvPr/>
        </p:nvSpPr>
        <p:spPr>
          <a:xfrm>
            <a:off x="4453230" y="4803163"/>
            <a:ext cx="1031789" cy="219291"/>
          </a:xfrm>
          <a:prstGeom prst="rect">
            <a:avLst/>
          </a:prstGeom>
          <a:noFill/>
        </p:spPr>
        <p:txBody>
          <a:bodyPr wrap="square" rtlCol="0">
            <a:spAutoFit/>
          </a:bodyPr>
          <a:lstStyle/>
          <a:p>
            <a:r>
              <a:rPr lang="da-DK" sz="825" b="1" u="sng" dirty="0">
                <a:latin typeface="Neue Haas Grotesk Text Pro" panose="020B0504020202020204" pitchFamily="34" charset="0"/>
              </a:rPr>
              <a:t>Autentifikation</a:t>
            </a:r>
          </a:p>
        </p:txBody>
      </p:sp>
      <p:sp>
        <p:nvSpPr>
          <p:cNvPr id="29" name="Pil: højre 28">
            <a:extLst>
              <a:ext uri="{FF2B5EF4-FFF2-40B4-BE49-F238E27FC236}">
                <a16:creationId xmlns:a16="http://schemas.microsoft.com/office/drawing/2014/main" id="{B2E750B0-F381-1D1C-28D1-73C9C623BFCA}"/>
              </a:ext>
            </a:extLst>
          </p:cNvPr>
          <p:cNvSpPr/>
          <p:nvPr/>
        </p:nvSpPr>
        <p:spPr>
          <a:xfrm rot="14388501">
            <a:off x="5890431" y="3131656"/>
            <a:ext cx="536233" cy="247454"/>
          </a:xfrm>
          <a:prstGeom prst="rightArrow">
            <a:avLst/>
          </a:prstGeom>
          <a:noFill/>
          <a:ln>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sz="1050" dirty="0">
              <a:latin typeface="Neue Haas Grotesk Text Pro" panose="020B0504020202020204" pitchFamily="34" charset="0"/>
            </a:endParaRPr>
          </a:p>
        </p:txBody>
      </p:sp>
      <p:sp>
        <p:nvSpPr>
          <p:cNvPr id="30" name="Tekstfelt 29">
            <a:extLst>
              <a:ext uri="{FF2B5EF4-FFF2-40B4-BE49-F238E27FC236}">
                <a16:creationId xmlns:a16="http://schemas.microsoft.com/office/drawing/2014/main" id="{E38B1C80-3BCB-362B-3B91-1FB590E52B7B}"/>
              </a:ext>
            </a:extLst>
          </p:cNvPr>
          <p:cNvSpPr txBox="1"/>
          <p:nvPr/>
        </p:nvSpPr>
        <p:spPr>
          <a:xfrm>
            <a:off x="6229985" y="3549350"/>
            <a:ext cx="1031789" cy="219291"/>
          </a:xfrm>
          <a:prstGeom prst="rect">
            <a:avLst/>
          </a:prstGeom>
          <a:noFill/>
        </p:spPr>
        <p:txBody>
          <a:bodyPr wrap="square" rtlCol="0">
            <a:spAutoFit/>
          </a:bodyPr>
          <a:lstStyle/>
          <a:p>
            <a:r>
              <a:rPr lang="da-DK" sz="825" b="1" u="sng" dirty="0">
                <a:latin typeface="Neue Haas Grotesk Text Pro" panose="020B0504020202020204" pitchFamily="34" charset="0"/>
              </a:rPr>
              <a:t>Autorisation</a:t>
            </a:r>
          </a:p>
        </p:txBody>
      </p:sp>
      <p:sp>
        <p:nvSpPr>
          <p:cNvPr id="31" name="Pil: højre 30">
            <a:extLst>
              <a:ext uri="{FF2B5EF4-FFF2-40B4-BE49-F238E27FC236}">
                <a16:creationId xmlns:a16="http://schemas.microsoft.com/office/drawing/2014/main" id="{C18C847F-BA81-61C8-267F-14E2073B98EF}"/>
              </a:ext>
            </a:extLst>
          </p:cNvPr>
          <p:cNvSpPr/>
          <p:nvPr/>
        </p:nvSpPr>
        <p:spPr>
          <a:xfrm rot="14388501">
            <a:off x="4042164" y="4436076"/>
            <a:ext cx="536233" cy="247454"/>
          </a:xfrm>
          <a:prstGeom prst="rightArrow">
            <a:avLst/>
          </a:prstGeom>
          <a:noFill/>
          <a:ln>
            <a:solidFill>
              <a:schemeClr val="accent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sz="1050" dirty="0">
              <a:latin typeface="Neue Haas Grotesk Text Pro" panose="020B0504020202020204" pitchFamily="34" charset="0"/>
            </a:endParaRPr>
          </a:p>
        </p:txBody>
      </p:sp>
      <p:sp>
        <p:nvSpPr>
          <p:cNvPr id="32" name="Rektangel 31">
            <a:extLst>
              <a:ext uri="{FF2B5EF4-FFF2-40B4-BE49-F238E27FC236}">
                <a16:creationId xmlns:a16="http://schemas.microsoft.com/office/drawing/2014/main" id="{35D74853-8664-EF55-2047-97416A276035}"/>
              </a:ext>
            </a:extLst>
          </p:cNvPr>
          <p:cNvSpPr/>
          <p:nvPr/>
        </p:nvSpPr>
        <p:spPr>
          <a:xfrm>
            <a:off x="3279458" y="3764232"/>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Log-in på kommunal brugerstyring med UN+PW</a:t>
            </a:r>
          </a:p>
        </p:txBody>
      </p:sp>
      <p:sp>
        <p:nvSpPr>
          <p:cNvPr id="33" name="Rektangel 32">
            <a:extLst>
              <a:ext uri="{FF2B5EF4-FFF2-40B4-BE49-F238E27FC236}">
                <a16:creationId xmlns:a16="http://schemas.microsoft.com/office/drawing/2014/main" id="{C98C9AC6-292C-48F5-5938-44BD284D0571}"/>
              </a:ext>
            </a:extLst>
          </p:cNvPr>
          <p:cNvSpPr/>
          <p:nvPr/>
        </p:nvSpPr>
        <p:spPr>
          <a:xfrm>
            <a:off x="3279458" y="2427735"/>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Test testperson i Korsbæk Kommune</a:t>
            </a:r>
          </a:p>
        </p:txBody>
      </p:sp>
      <p:sp>
        <p:nvSpPr>
          <p:cNvPr id="34" name="Rektangel 33">
            <a:extLst>
              <a:ext uri="{FF2B5EF4-FFF2-40B4-BE49-F238E27FC236}">
                <a16:creationId xmlns:a16="http://schemas.microsoft.com/office/drawing/2014/main" id="{C2F7A91B-6ADD-3A87-8C67-322049D0D6B6}"/>
              </a:ext>
            </a:extLst>
          </p:cNvPr>
          <p:cNvSpPr/>
          <p:nvPr/>
        </p:nvSpPr>
        <p:spPr>
          <a:xfrm>
            <a:off x="5407383" y="2427734"/>
            <a:ext cx="1251408" cy="537328"/>
          </a:xfrm>
          <a:prstGeom prst="rect">
            <a:avLst/>
          </a:prstGeom>
          <a:solidFill>
            <a:schemeClr val="accent2"/>
          </a:solidFill>
          <a:ln w="127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a-DK" sz="825" b="1" dirty="0">
                <a:solidFill>
                  <a:schemeClr val="bg1"/>
                </a:solidFill>
                <a:latin typeface="Neue Haas Grotesk Text Pro" panose="020B0504020202020204" pitchFamily="34" charset="0"/>
              </a:rPr>
              <a:t>Jobfunktionsrolle: Sagsbehandler</a:t>
            </a:r>
          </a:p>
        </p:txBody>
      </p:sp>
    </p:spTree>
    <p:extLst>
      <p:ext uri="{BB962C8B-B14F-4D97-AF65-F5344CB8AC3E}">
        <p14:creationId xmlns:p14="http://schemas.microsoft.com/office/powerpoint/2010/main" val="1799605856"/>
      </p:ext>
    </p:extLst>
  </p:cSld>
  <p:clrMapOvr>
    <a:masterClrMapping/>
  </p:clrMapOvr>
</p:sld>
</file>

<file path=ppt/theme/theme1.xml><?xml version="1.0" encoding="utf-8"?>
<a:theme xmlns:a="http://schemas.openxmlformats.org/drawingml/2006/main" name="Kontortema">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1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b="1"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ysDot"/>
          <a:round/>
          <a:headEnd type="none" w="med" len="med"/>
          <a:tailEnd type="none" w="med" len="med"/>
        </a:ln>
        <a:extLst>
          <a:ext uri="{909E8E84-426E-40dd-AFC4-6F175D3DCCD1}">
            <a14:hiddenFill xmlns:a14="http://schemas.microsoft.com/office/drawing/2010/main" xmlns="" xmlns:p="http://schemas.openxmlformats.org/presentationml/2006/main">
              <a:noFill/>
            </a14:hiddenFill>
          </a:ext>
        </a:extLst>
      </a:spPr>
      <a:bodyPr/>
      <a:lstStyle/>
    </a:lnDef>
    <a:txDef>
      <a:spPr>
        <a:noFill/>
        <a:ln>
          <a:noFill/>
        </a:ln>
      </a:spPr>
      <a:bodyPr wrap="none" rtlCol="0">
        <a:noAutofit/>
      </a:bodyPr>
      <a:lstStyle>
        <a:defPPr algn="l">
          <a:defRPr sz="900" dirty="0" err="1" smtClean="0">
            <a:latin typeface="Helvetica" pitchFamily="2" charset="0"/>
            <a:cs typeface="Arial"/>
          </a:defRPr>
        </a:defPPr>
      </a:lstStyle>
    </a:txDef>
  </a:objectDefaults>
  <a:extraClrSchemeLst/>
  <a:extLst>
    <a:ext uri="{05A4C25C-085E-4340-85A3-A5531E510DB2}">
      <thm15:themeFamily xmlns:thm15="http://schemas.microsoft.com/office/thememl/2012/main" name="KOMBIT_PPT-template_2023_NGH" id="{7E7F55EB-8C72-D642-B15E-769B0734FC97}" vid="{03C12EC7-09C2-A643-9C07-5C2FBAEB3023}"/>
    </a:ext>
  </a:extLst>
</a:theme>
</file>

<file path=ppt/theme/theme2.xml><?xml version="1.0" encoding="utf-8"?>
<a:theme xmlns:a="http://schemas.openxmlformats.org/drawingml/2006/main" name="1_Kontortema">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spcAft>
            <a:spcPts val="300"/>
          </a:spcAft>
          <a:defRPr sz="1000" dirty="0" smtClean="0">
            <a:solidFill>
              <a:schemeClr val="tx1"/>
            </a:solidFill>
            <a:latin typeface="Neue Haas Grotesk Text Pro" panose="020B0504020202020204" pitchFamily="34" charset="77"/>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olid"/>
          <a:round/>
          <a:headEnd type="none" w="med" len="med"/>
          <a:tailEnd type="none" w="med" len="med"/>
        </a:ln>
        <a:extLst>
          <a:ext uri="{909E8E84-426E-40dd-AFC4-6F175D3DCCD1}">
            <a14:hiddenFill xmlns:a14="http://schemas.microsoft.com/office/drawing/2010/main" xmlns="" xmlns:p="http://schemas.openxmlformats.org/presentationml/2006/main">
              <a:noFill/>
            </a14:hiddenFill>
          </a:ext>
        </a:extLst>
      </a:spPr>
      <a:bodyPr/>
      <a:lstStyle/>
    </a:lnDef>
    <a:txDef>
      <a:spPr>
        <a:noFill/>
        <a:ln>
          <a:noFill/>
        </a:ln>
      </a:spPr>
      <a:bodyPr wrap="square">
        <a:noAutofit/>
      </a:bodyPr>
      <a:lstStyle>
        <a:defPPr algn="l">
          <a:spcAft>
            <a:spcPts val="300"/>
          </a:spcAft>
          <a:defRPr sz="1000" kern="0" dirty="0" err="1">
            <a:latin typeface="Neue Haas Grotesk Text Pro" panose="020B0504020202020204" pitchFamily="34" charset="77"/>
            <a:cs typeface="Arial"/>
          </a:defRPr>
        </a:defPPr>
      </a:lstStyle>
    </a:txDef>
  </a:objectDefaults>
  <a:extraClrSchemeLst/>
  <a:extLst>
    <a:ext uri="{05A4C25C-085E-4340-85A3-A5531E510DB2}">
      <thm15:themeFamily xmlns:thm15="http://schemas.microsoft.com/office/thememl/2012/main" name="Præsentation2" id="{6DAF6777-821D-41A7-B157-96317E2597F8}" vid="{845E196B-3C5F-475E-9BF8-F468EC165B80}"/>
    </a:ext>
  </a:extLst>
</a:theme>
</file>

<file path=ppt/theme/theme3.xml><?xml version="1.0" encoding="utf-8"?>
<a:theme xmlns:a="http://schemas.openxmlformats.org/drawingml/2006/main" name="2_Kontortema">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1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b="1"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ysDot"/>
          <a:round/>
          <a:headEnd type="none" w="med" len="med"/>
          <a:tailEnd type="none" w="med" len="med"/>
        </a:ln>
        <a:extLst>
          <a:ext uri="{909E8E84-426E-40dd-AFC4-6F175D3DCCD1}">
            <a14:hiddenFill xmlns:p="http://schemas.openxmlformats.org/presentationml/2006/main" xmlns="" xmlns:a14="http://schemas.microsoft.com/office/drawing/2010/main">
              <a:noFill/>
            </a14:hiddenFill>
          </a:ext>
        </a:extLst>
      </a:spPr>
      <a:bodyPr/>
      <a:lstStyle/>
    </a:lnDef>
    <a:txDef>
      <a:spPr>
        <a:noFill/>
        <a:ln>
          <a:noFill/>
        </a:ln>
      </a:spPr>
      <a:bodyPr wrap="none" rtlCol="0">
        <a:noAutofit/>
      </a:bodyPr>
      <a:lstStyle>
        <a:defPPr algn="l">
          <a:defRPr sz="900" dirty="0" err="1" smtClean="0">
            <a:latin typeface="Helvetica" pitchFamily="2" charset="0"/>
            <a:cs typeface="Arial"/>
          </a:defRPr>
        </a:defPPr>
      </a:lstStyle>
    </a:txDef>
  </a:objectDefaults>
  <a:extraClrSchemeLst/>
  <a:extLst>
    <a:ext uri="{05A4C25C-085E-4340-85A3-A5531E510DB2}">
      <thm15:themeFamily xmlns:thm15="http://schemas.microsoft.com/office/thememl/2012/main" name="KOMBIT_PPT-template_2023_NGH" id="{7E7F55EB-8C72-D642-B15E-769B0734FC97}" vid="{03C12EC7-09C2-A643-9C07-5C2FBAEB3023}"/>
    </a:ext>
  </a:extLst>
</a:theme>
</file>

<file path=ppt/theme/theme4.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KOMBIT_PPT-template_2023</Template>
  <TotalTime>0</TotalTime>
  <Words>1937</Words>
  <Application>Microsoft Office PowerPoint</Application>
  <PresentationFormat>Skærmshow (16:9)</PresentationFormat>
  <Paragraphs>331</Paragraphs>
  <Slides>28</Slides>
  <Notes>4</Notes>
  <HiddenSlides>0</HiddenSlides>
  <MMClips>0</MMClips>
  <ScaleCrop>false</ScaleCrop>
  <HeadingPairs>
    <vt:vector size="6" baseType="variant">
      <vt:variant>
        <vt:lpstr>Benyttede skrifttyper</vt:lpstr>
      </vt:variant>
      <vt:variant>
        <vt:i4>9</vt:i4>
      </vt:variant>
      <vt:variant>
        <vt:lpstr>Tema</vt:lpstr>
      </vt:variant>
      <vt:variant>
        <vt:i4>3</vt:i4>
      </vt:variant>
      <vt:variant>
        <vt:lpstr>Slidetitler</vt:lpstr>
      </vt:variant>
      <vt:variant>
        <vt:i4>28</vt:i4>
      </vt:variant>
    </vt:vector>
  </HeadingPairs>
  <TitlesOfParts>
    <vt:vector size="40" baseType="lpstr">
      <vt:lpstr>Arial</vt:lpstr>
      <vt:lpstr>Calibri</vt:lpstr>
      <vt:lpstr>CambriaMath</vt:lpstr>
      <vt:lpstr>Helvetica</vt:lpstr>
      <vt:lpstr>Neue Haas Grotesk Text Pro</vt:lpstr>
      <vt:lpstr>Normal systemskrift</vt:lpstr>
      <vt:lpstr>Source Sans Pro Light</vt:lpstr>
      <vt:lpstr>Trebuchet MS</vt:lpstr>
      <vt:lpstr>Wingdings</vt:lpstr>
      <vt:lpstr>Kontortema</vt:lpstr>
      <vt:lpstr>1_Kontortema</vt:lpstr>
      <vt:lpstr>2_Kontortema</vt:lpstr>
      <vt:lpstr>Fælleskommunal Adgangsstyring for brugere</vt:lpstr>
      <vt:lpstr>Introduktion</vt:lpstr>
      <vt:lpstr>Klikbar oversigt generelle begreber</vt:lpstr>
      <vt:lpstr>Klikbar oversigt systemnær kontekst og SAML implementering</vt:lpstr>
      <vt:lpstr>Klikbar oversigt: Supplerende centrale begreber for Fælleskommunal Adgangsstyring for brugere og dataafgrænsning med KLE</vt:lpstr>
      <vt:lpstr>Generelle begreber</vt:lpstr>
      <vt:lpstr>Entitet</vt:lpstr>
      <vt:lpstr>Autentifikation og autorisation</vt:lpstr>
      <vt:lpstr>Autentifikation og autorisation  Eksempel</vt:lpstr>
      <vt:lpstr>Bruger, roller &amp; dataafgrænsninger</vt:lpstr>
      <vt:lpstr>Bruger, roller &amp; dataafgrænsninger Eksempel med sagsbehandler</vt:lpstr>
      <vt:lpstr>Bruger, roller &amp; dataafgrænsninger Eksempel med leder for Ydelsescenter</vt:lpstr>
      <vt:lpstr>Begreberne i  systemnær kontekst</vt:lpstr>
      <vt:lpstr>Kommune</vt:lpstr>
      <vt:lpstr>Kommune: Eksempel med Windows</vt:lpstr>
      <vt:lpstr>Context Handler</vt:lpstr>
      <vt:lpstr>Kommunens og leverandørens ansvar</vt:lpstr>
      <vt:lpstr>Tjeneste udbyder</vt:lpstr>
      <vt:lpstr>Det fulde flow</vt:lpstr>
      <vt:lpstr>SAML Implementering </vt:lpstr>
      <vt:lpstr>SAML LOG-IN (1/2)</vt:lpstr>
      <vt:lpstr>SAML LOG-IN (2/2)</vt:lpstr>
      <vt:lpstr>Supplerende centrale begreber for Fælleskommunal Adgangsstyring for brugere og dataafgrænsning med KLE</vt:lpstr>
      <vt:lpstr>To begreber vi skal have styr på</vt:lpstr>
      <vt:lpstr>Dataafgrænsning med brugersystemroller</vt:lpstr>
      <vt:lpstr>SAPA jobfunktionsrolle</vt:lpstr>
      <vt:lpstr>Overblik og log-in</vt:lpstr>
      <vt:lpstr>Hvad har indflydelse på, hvad du ser i SAPA?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2023-10-25T13:41:27Z</dcterms:created>
  <dcterms:modified xsi:type="dcterms:W3CDTF">2023-10-25T13:46:01Z</dcterms:modified>
</cp:coreProperties>
</file>